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0"/>
  </p:notesMasterIdLst>
  <p:sldIdLst>
    <p:sldId id="259" r:id="rId2"/>
    <p:sldId id="260" r:id="rId3"/>
    <p:sldId id="269" r:id="rId4"/>
    <p:sldId id="268" r:id="rId5"/>
    <p:sldId id="262" r:id="rId6"/>
    <p:sldId id="261" r:id="rId7"/>
    <p:sldId id="266" r:id="rId8"/>
    <p:sldId id="267" r:id="rId9"/>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36" d="100"/>
          <a:sy n="136" d="100"/>
        </p:scale>
        <p:origin x="1402" y="14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08-06-2022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8</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08-06-2022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08-06-2022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08-06-2022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08-06-2022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08-06-2022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08-06-2022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printing-ink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printing-ink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printing-ink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databridgemarketresearch.com/request-a-sample/?dbmr=global-printing-ink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77187"/>
            <a:ext cx="3803765" cy="830997"/>
          </a:xfrm>
          <a:prstGeom prst="rect">
            <a:avLst/>
          </a:prstGeom>
          <a:noFill/>
        </p:spPr>
        <p:txBody>
          <a:bodyPr wrap="square" rtlCol="0">
            <a:spAutoFit/>
          </a:bodyPr>
          <a:lstStyle/>
          <a:p>
            <a:endParaRPr lang="en-US" sz="1600" b="1" dirty="0" smtClean="0">
              <a:solidFill>
                <a:schemeClr val="bg1"/>
              </a:solidFill>
            </a:endParaRPr>
          </a:p>
          <a:p>
            <a:r>
              <a:rPr lang="en-US" sz="1600" b="1" dirty="0">
                <a:solidFill>
                  <a:schemeClr val="bg1"/>
                </a:solidFill>
              </a:rPr>
              <a:t>Printing Inks Market </a:t>
            </a:r>
            <a:r>
              <a:rPr lang="en-US" sz="1600" b="1" dirty="0" smtClean="0">
                <a:solidFill>
                  <a:schemeClr val="bg1"/>
                </a:solidFill>
              </a:rPr>
              <a:t>- </a:t>
            </a:r>
            <a:r>
              <a:rPr lang="en-US" sz="1600" b="1" dirty="0">
                <a:solidFill>
                  <a:schemeClr val="bg1"/>
                </a:solidFill>
              </a:rPr>
              <a:t>Industry Trends, Size, Share and Forecast to </a:t>
            </a:r>
            <a:r>
              <a:rPr lang="en-US" sz="1600" b="1" dirty="0" smtClean="0">
                <a:solidFill>
                  <a:schemeClr val="bg1"/>
                </a:solidFill>
              </a:rPr>
              <a:t>2028</a:t>
            </a:r>
            <a:endParaRPr lang="en-IN" sz="1600" b="1" dirty="0">
              <a:solidFill>
                <a:schemeClr val="bg1"/>
              </a:solidFill>
            </a:endParaRPr>
          </a:p>
        </p:txBody>
      </p:sp>
      <p:sp>
        <p:nvSpPr>
          <p:cNvPr id="6" name="TextBox 5"/>
          <p:cNvSpPr txBox="1"/>
          <p:nvPr/>
        </p:nvSpPr>
        <p:spPr>
          <a:xfrm>
            <a:off x="209550" y="985049"/>
            <a:ext cx="4972050" cy="1892826"/>
          </a:xfrm>
          <a:prstGeom prst="rect">
            <a:avLst/>
          </a:prstGeom>
          <a:noFill/>
        </p:spPr>
        <p:txBody>
          <a:bodyPr wrap="square" rtlCol="0">
            <a:spAutoFit/>
          </a:bodyPr>
          <a:lstStyle/>
          <a:p>
            <a:pPr algn="just"/>
            <a:r>
              <a:rPr lang="en-US" sz="1300" dirty="0"/>
              <a:t>Printing Inks Market </a:t>
            </a:r>
            <a:r>
              <a:rPr lang="en-US" sz="1300" dirty="0" smtClean="0"/>
              <a:t>is </a:t>
            </a:r>
            <a:r>
              <a:rPr lang="en-US" sz="1300" dirty="0"/>
              <a:t>to provide accurate and strategic analysis of the </a:t>
            </a:r>
            <a:r>
              <a:rPr lang="en-US" sz="1300" dirty="0"/>
              <a:t>Printing </a:t>
            </a:r>
            <a:r>
              <a:rPr lang="en-US" sz="1300" dirty="0" smtClean="0"/>
              <a:t>Inks</a:t>
            </a:r>
            <a:r>
              <a:rPr lang="en-US" sz="1300" dirty="0" smtClean="0"/>
              <a:t> </a:t>
            </a:r>
            <a:r>
              <a:rPr lang="en-US" sz="1300" dirty="0" smtClean="0"/>
              <a:t>industry</a:t>
            </a:r>
            <a:r>
              <a:rPr lang="en-US" sz="1300" dirty="0"/>
              <a:t>. </a:t>
            </a:r>
            <a:r>
              <a:rPr lang="en-US" sz="1300" dirty="0" smtClean="0"/>
              <a:t>Data </a:t>
            </a:r>
            <a:r>
              <a:rPr lang="en-US" sz="1300" dirty="0"/>
              <a:t>Bridge Market Research has recently published the Global research Report </a:t>
            </a:r>
            <a:r>
              <a:rPr lang="en-US" sz="1300" dirty="0" smtClean="0"/>
              <a:t>for </a:t>
            </a:r>
            <a:r>
              <a:rPr lang="en-US" sz="1300" dirty="0"/>
              <a:t>Printing Inks Market </a:t>
            </a:r>
            <a:r>
              <a:rPr lang="en-US" sz="1300" dirty="0" smtClean="0"/>
              <a:t>- </a:t>
            </a:r>
            <a:r>
              <a:rPr lang="en-US" sz="1300" dirty="0"/>
              <a:t>Industry Trends, Size, Share and Forecast to </a:t>
            </a:r>
            <a:r>
              <a:rPr lang="en-US" sz="1300" dirty="0" smtClean="0"/>
              <a:t>2028 </a:t>
            </a:r>
            <a:r>
              <a:rPr lang="en-US" sz="1300" dirty="0"/>
              <a:t>Market. The study provides an overview of current statistics and future predictions of the </a:t>
            </a:r>
            <a:r>
              <a:rPr lang="en-US" sz="1300" dirty="0"/>
              <a:t>Printing Inks </a:t>
            </a:r>
            <a:r>
              <a:rPr lang="en-US" sz="1300" dirty="0" smtClean="0"/>
              <a:t>Market</a:t>
            </a:r>
            <a:r>
              <a:rPr lang="en-US" sz="1300" dirty="0" smtClean="0"/>
              <a:t>. </a:t>
            </a:r>
            <a:r>
              <a:rPr lang="en-US" sz="1300" dirty="0"/>
              <a:t>The study highlights a detailed assessment of the Market and displays market sizing trends by revenue &amp; volume (if applicable), current growth factors, expert opinions, facts, and industry validated market development data. </a:t>
            </a:r>
          </a:p>
        </p:txBody>
      </p:sp>
      <p:sp>
        <p:nvSpPr>
          <p:cNvPr id="7" name="TextBox 6"/>
          <p:cNvSpPr txBox="1"/>
          <p:nvPr/>
        </p:nvSpPr>
        <p:spPr>
          <a:xfrm>
            <a:off x="291710" y="3242463"/>
            <a:ext cx="4889890" cy="738664"/>
          </a:xfrm>
          <a:prstGeom prst="rect">
            <a:avLst/>
          </a:prstGeom>
          <a:noFill/>
        </p:spPr>
        <p:txBody>
          <a:bodyPr wrap="square" rtlCol="0">
            <a:spAutoFit/>
          </a:bodyPr>
          <a:lstStyle/>
          <a:p>
            <a:r>
              <a:rPr lang="en-US" sz="1400" b="1" dirty="0" smtClean="0"/>
              <a:t>Browse Full Report :</a:t>
            </a:r>
            <a:r>
              <a:rPr lang="en-IN" sz="1400" b="1" dirty="0"/>
              <a:t> </a:t>
            </a:r>
            <a:r>
              <a:rPr lang="en-IN" sz="1400" b="1" dirty="0">
                <a:hlinkClick r:id="rId3"/>
              </a:rPr>
              <a:t>https://</a:t>
            </a:r>
            <a:r>
              <a:rPr lang="en-IN" sz="1400" b="1" dirty="0" smtClean="0">
                <a:hlinkClick r:id="rId3"/>
              </a:rPr>
              <a:t>www.databridgemarketresearch.com/reports/global-printing-inks-market</a:t>
            </a:r>
            <a:r>
              <a:rPr lang="en-IN" sz="1400" b="1" dirty="0" smtClean="0"/>
              <a:t> </a:t>
            </a:r>
            <a:endParaRPr lang="en-US"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29244" y="840362"/>
            <a:ext cx="4972050" cy="2739211"/>
          </a:xfrm>
          <a:prstGeom prst="rect">
            <a:avLst/>
          </a:prstGeom>
          <a:noFill/>
        </p:spPr>
        <p:txBody>
          <a:bodyPr wrap="square" rtlCol="0">
            <a:spAutoFit/>
          </a:bodyPr>
          <a:lstStyle/>
          <a:p>
            <a:pPr algn="just"/>
            <a:r>
              <a:rPr lang="en-US" sz="1300" dirty="0"/>
              <a:t>Printing Inks Market </a:t>
            </a:r>
            <a:r>
              <a:rPr lang="en-US" sz="1300" dirty="0" smtClean="0"/>
              <a:t>is </a:t>
            </a:r>
            <a:r>
              <a:rPr lang="en-US" sz="1300" dirty="0"/>
              <a:t>expected to be growing at a growth rate </a:t>
            </a:r>
            <a:r>
              <a:rPr lang="en-US" sz="1300" dirty="0" smtClean="0"/>
              <a:t>of </a:t>
            </a:r>
            <a:r>
              <a:rPr lang="en-US" sz="1300" dirty="0" smtClean="0"/>
              <a:t>2.35</a:t>
            </a:r>
            <a:r>
              <a:rPr lang="en-US" sz="1300" dirty="0" smtClean="0"/>
              <a:t>% </a:t>
            </a:r>
            <a:r>
              <a:rPr lang="en-US" sz="1300" dirty="0"/>
              <a:t>in the forecast period of </a:t>
            </a:r>
            <a:r>
              <a:rPr lang="en-US" sz="1300" dirty="0" smtClean="0"/>
              <a:t>2021 </a:t>
            </a:r>
            <a:r>
              <a:rPr lang="en-US" sz="1300" dirty="0"/>
              <a:t>to </a:t>
            </a:r>
            <a:r>
              <a:rPr lang="en-US" sz="1300" dirty="0" smtClean="0"/>
              <a:t>2028</a:t>
            </a:r>
            <a:r>
              <a:rPr lang="en-US" sz="1300" dirty="0"/>
              <a:t>. </a:t>
            </a:r>
            <a:r>
              <a:rPr lang="en-US" sz="1300" dirty="0"/>
              <a:t>Printing Inks Market </a:t>
            </a:r>
            <a:r>
              <a:rPr lang="en-US" sz="1300" dirty="0" smtClean="0"/>
              <a:t> </a:t>
            </a:r>
            <a:r>
              <a:rPr lang="en-US" sz="1300" dirty="0" smtClean="0"/>
              <a:t>analyses </a:t>
            </a:r>
            <a:r>
              <a:rPr lang="en-US" sz="1300" dirty="0"/>
              <a:t>the growth, which is currently being growing due to the swiftly increasing construction sector in developing economies</a:t>
            </a:r>
            <a:r>
              <a:rPr lang="en-US" sz="1300" dirty="0" smtClean="0"/>
              <a:t>.</a:t>
            </a:r>
            <a:r>
              <a:rPr lang="en-US" sz="1300" dirty="0"/>
              <a:t> </a:t>
            </a:r>
            <a:endParaRPr lang="en-US" sz="1300" dirty="0" smtClean="0"/>
          </a:p>
          <a:p>
            <a:pPr algn="just"/>
            <a:endParaRPr lang="en-US" sz="1300" dirty="0" smtClean="0"/>
          </a:p>
          <a:p>
            <a:pPr algn="just"/>
            <a:r>
              <a:rPr lang="en-US" sz="1300" dirty="0" smtClean="0"/>
              <a:t>The </a:t>
            </a:r>
            <a:r>
              <a:rPr lang="en-US" sz="1300" dirty="0"/>
              <a:t>report closely examines each segment and its sub-segment futures before looking at the 360-degree view of the </a:t>
            </a:r>
            <a:r>
              <a:rPr lang="en-US" sz="1300" dirty="0"/>
              <a:t>Printing Inks Market </a:t>
            </a:r>
            <a:r>
              <a:rPr lang="en-US" sz="1300" dirty="0" smtClean="0"/>
              <a:t>will </a:t>
            </a:r>
            <a:r>
              <a:rPr lang="en-US" sz="1300" dirty="0"/>
              <a:t>provide deep insight into industry parameters by accessing growth, consumption, upcoming market trends and various price fluctuations</a:t>
            </a:r>
            <a:r>
              <a:rPr lang="en-US" sz="1300" dirty="0" smtClean="0"/>
              <a:t>.</a:t>
            </a:r>
          </a:p>
          <a:p>
            <a:pPr algn="just"/>
            <a:endParaRPr lang="en-US" sz="1300" dirty="0"/>
          </a:p>
          <a:p>
            <a:r>
              <a:rPr lang="en-US" sz="1400" b="1" dirty="0"/>
              <a:t>Get Details TOC : </a:t>
            </a:r>
            <a:r>
              <a:rPr lang="en-US" sz="1400" b="1" dirty="0">
                <a:hlinkClick r:id="rId3"/>
              </a:rPr>
              <a:t>https://www.databridgemarketresearch.com/toc/?</a:t>
            </a:r>
            <a:r>
              <a:rPr lang="en-US" sz="1400" b="1" dirty="0" smtClean="0">
                <a:hlinkClick r:id="rId3"/>
              </a:rPr>
              <a:t>dbmr=global-printing-inks-market</a:t>
            </a:r>
            <a:r>
              <a:rPr lang="en-US" sz="1400" b="1" dirty="0" smtClean="0"/>
              <a:t> </a:t>
            </a:r>
            <a:endParaRPr lang="en-IN" sz="1400" dirty="0"/>
          </a:p>
        </p:txBody>
      </p:sp>
      <p:sp>
        <p:nvSpPr>
          <p:cNvPr id="8" name="TextBox 7"/>
          <p:cNvSpPr txBox="1"/>
          <p:nvPr/>
        </p:nvSpPr>
        <p:spPr>
          <a:xfrm>
            <a:off x="229244" y="112196"/>
            <a:ext cx="3495675" cy="584775"/>
          </a:xfrm>
          <a:prstGeom prst="rect">
            <a:avLst/>
          </a:prstGeom>
          <a:noFill/>
        </p:spPr>
        <p:txBody>
          <a:bodyPr wrap="square" rtlCol="0">
            <a:spAutoFit/>
          </a:bodyPr>
          <a:lstStyle/>
          <a:p>
            <a:r>
              <a:rPr lang="en-US" sz="1600" b="1" dirty="0">
                <a:solidFill>
                  <a:schemeClr val="bg1"/>
                </a:solidFill>
              </a:rPr>
              <a:t>Printing Inks Market </a:t>
            </a:r>
            <a:r>
              <a:rPr lang="en-IN" sz="1600" b="1" dirty="0">
                <a:solidFill>
                  <a:schemeClr val="bg1"/>
                </a:solidFill>
              </a:rPr>
              <a:t>Grow with a 2.35% CAGR by 2028</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196" y="258051"/>
            <a:ext cx="3281743" cy="369332"/>
          </a:xfrm>
          <a:prstGeom prst="rect">
            <a:avLst/>
          </a:prstGeom>
          <a:noFill/>
        </p:spPr>
        <p:txBody>
          <a:bodyPr wrap="square" rtlCol="0">
            <a:spAutoFit/>
          </a:bodyPr>
          <a:lstStyle/>
          <a:p>
            <a:r>
              <a:rPr lang="en-US" sz="1800" b="1" dirty="0">
                <a:solidFill>
                  <a:schemeClr val="bg1"/>
                </a:solidFill>
              </a:rPr>
              <a:t>Printing Inks Market </a:t>
            </a:r>
            <a:r>
              <a:rPr lang="en-IN" sz="1800" b="1" dirty="0" smtClean="0">
                <a:solidFill>
                  <a:schemeClr val="bg1"/>
                </a:solidFill>
              </a:rPr>
              <a:t>Scenario</a:t>
            </a:r>
            <a:endParaRPr lang="en-IN" sz="1800" b="1" dirty="0">
              <a:solidFill>
                <a:schemeClr val="bg1"/>
              </a:solidFill>
            </a:endParaRPr>
          </a:p>
        </p:txBody>
      </p:sp>
      <p:sp>
        <p:nvSpPr>
          <p:cNvPr id="3" name="TextBox 2"/>
          <p:cNvSpPr txBox="1"/>
          <p:nvPr/>
        </p:nvSpPr>
        <p:spPr>
          <a:xfrm>
            <a:off x="290133" y="1161230"/>
            <a:ext cx="4947857" cy="1384995"/>
          </a:xfrm>
          <a:prstGeom prst="rect">
            <a:avLst/>
          </a:prstGeom>
          <a:noFill/>
        </p:spPr>
        <p:txBody>
          <a:bodyPr wrap="square" rtlCol="0">
            <a:spAutoFit/>
          </a:bodyPr>
          <a:lstStyle/>
          <a:p>
            <a:r>
              <a:rPr lang="en-IN" sz="1400" dirty="0"/>
              <a:t>Printing inks can be described as </a:t>
            </a:r>
            <a:r>
              <a:rPr lang="en-IN" sz="1400" dirty="0" err="1"/>
              <a:t>colored</a:t>
            </a:r>
            <a:r>
              <a:rPr lang="en-IN" sz="1400" dirty="0"/>
              <a:t> liquids and pastes that are formulated to transfer and reproduce images from the printed surface. Printed </a:t>
            </a:r>
            <a:r>
              <a:rPr lang="en-IN" sz="1400" dirty="0" err="1"/>
              <a:t>colors</a:t>
            </a:r>
            <a:r>
              <a:rPr lang="en-IN" sz="1400" dirty="0"/>
              <a:t> spread messages, offer protection and provide a decorative image on the substrate. In addition, the ink consists of the diffusion of the dye solution and the dye is not soluble in the paint or vehicle.</a:t>
            </a:r>
          </a:p>
        </p:txBody>
      </p:sp>
    </p:spTree>
    <p:extLst>
      <p:ext uri="{BB962C8B-B14F-4D97-AF65-F5344CB8AC3E}">
        <p14:creationId xmlns:p14="http://schemas.microsoft.com/office/powerpoint/2010/main" val="2483195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272" y="201954"/>
            <a:ext cx="3309791" cy="369332"/>
          </a:xfrm>
          <a:prstGeom prst="rect">
            <a:avLst/>
          </a:prstGeom>
          <a:noFill/>
        </p:spPr>
        <p:txBody>
          <a:bodyPr wrap="square" rtlCol="0">
            <a:spAutoFit/>
          </a:bodyPr>
          <a:lstStyle/>
          <a:p>
            <a:r>
              <a:rPr lang="en-US" sz="1800" b="1" dirty="0">
                <a:solidFill>
                  <a:schemeClr val="bg1"/>
                </a:solidFill>
              </a:rPr>
              <a:t>Printing Inks Market </a:t>
            </a:r>
            <a:r>
              <a:rPr lang="en-IN" sz="1800" b="1" dirty="0" smtClean="0">
                <a:solidFill>
                  <a:schemeClr val="bg1"/>
                </a:solidFill>
              </a:rPr>
              <a:t>By </a:t>
            </a:r>
            <a:r>
              <a:rPr lang="en-IN" sz="1800" b="1" dirty="0" smtClean="0">
                <a:solidFill>
                  <a:schemeClr val="bg1"/>
                </a:solidFill>
              </a:rPr>
              <a:t>2028</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2859" y="933357"/>
            <a:ext cx="4902935" cy="2757901"/>
          </a:xfrm>
          <a:prstGeom prst="rect">
            <a:avLst/>
          </a:prstGeom>
        </p:spPr>
      </p:pic>
    </p:spTree>
    <p:extLst>
      <p:ext uri="{BB962C8B-B14F-4D97-AF65-F5344CB8AC3E}">
        <p14:creationId xmlns:p14="http://schemas.microsoft.com/office/powerpoint/2010/main" val="1145088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23418" y="92231"/>
            <a:ext cx="3466866" cy="923330"/>
          </a:xfrm>
          <a:prstGeom prst="rect">
            <a:avLst/>
          </a:prstGeom>
          <a:noFill/>
        </p:spPr>
        <p:txBody>
          <a:bodyPr wrap="square" rtlCol="0">
            <a:spAutoFit/>
          </a:bodyPr>
          <a:lstStyle/>
          <a:p>
            <a:r>
              <a:rPr lang="en-IN" sz="1800" b="1" dirty="0" smtClean="0">
                <a:solidFill>
                  <a:schemeClr val="bg1"/>
                </a:solidFill>
              </a:rPr>
              <a:t>Major Key Players for </a:t>
            </a:r>
            <a:r>
              <a:rPr lang="en-US" sz="1800" b="1" dirty="0">
                <a:solidFill>
                  <a:schemeClr val="bg1"/>
                </a:solidFill>
              </a:rPr>
              <a:t>Printing Inks Market </a:t>
            </a:r>
          </a:p>
          <a:p>
            <a:endParaRPr lang="en-US" sz="1800" b="1" dirty="0">
              <a:solidFill>
                <a:schemeClr val="bg1"/>
              </a:solidFill>
            </a:endParaRPr>
          </a:p>
        </p:txBody>
      </p:sp>
      <p:sp>
        <p:nvSpPr>
          <p:cNvPr id="5" name="TextBox 4"/>
          <p:cNvSpPr txBox="1"/>
          <p:nvPr/>
        </p:nvSpPr>
        <p:spPr>
          <a:xfrm>
            <a:off x="288078" y="875883"/>
            <a:ext cx="4705350" cy="2492990"/>
          </a:xfrm>
          <a:prstGeom prst="rect">
            <a:avLst/>
          </a:prstGeom>
          <a:noFill/>
        </p:spPr>
        <p:txBody>
          <a:bodyPr wrap="square" rtlCol="0">
            <a:spAutoFit/>
          </a:bodyPr>
          <a:lstStyle/>
          <a:p>
            <a:r>
              <a:rPr lang="en-IN" sz="1300" b="1" dirty="0" smtClean="0"/>
              <a:t>Some of the major players operating in this market are :</a:t>
            </a:r>
          </a:p>
          <a:p>
            <a:endParaRPr lang="en-IN" sz="1300" b="1" dirty="0"/>
          </a:p>
          <a:p>
            <a:pPr marL="285750" lvl="0" indent="-285750">
              <a:buFont typeface="Wingdings" panose="05000000000000000000" pitchFamily="2" charset="2"/>
              <a:buChar char="q"/>
            </a:pPr>
            <a:r>
              <a:rPr lang="en-US" sz="1300" b="1" dirty="0"/>
              <a:t>DIC CORPORATION</a:t>
            </a:r>
          </a:p>
          <a:p>
            <a:pPr marL="285750" lvl="0" indent="-285750">
              <a:buFont typeface="Wingdings" panose="05000000000000000000" pitchFamily="2" charset="2"/>
              <a:buChar char="q"/>
            </a:pPr>
            <a:r>
              <a:rPr lang="en-US" sz="1300" b="1" dirty="0"/>
              <a:t>Flint Group India </a:t>
            </a:r>
            <a:r>
              <a:rPr lang="en-US" sz="1300" b="1" dirty="0" err="1"/>
              <a:t>Pvt</a:t>
            </a:r>
            <a:r>
              <a:rPr lang="en-US" sz="1300" b="1" dirty="0"/>
              <a:t> Ltd</a:t>
            </a:r>
          </a:p>
          <a:p>
            <a:pPr marL="285750" lvl="0" indent="-285750">
              <a:buFont typeface="Wingdings" panose="05000000000000000000" pitchFamily="2" charset="2"/>
              <a:buChar char="q"/>
            </a:pPr>
            <a:r>
              <a:rPr lang="en-US" sz="1300" b="1" dirty="0"/>
              <a:t>TOYO INK SC HOLDINGS CO. LTD.</a:t>
            </a:r>
          </a:p>
          <a:p>
            <a:pPr marL="285750" lvl="0" indent="-285750">
              <a:buFont typeface="Wingdings" panose="05000000000000000000" pitchFamily="2" charset="2"/>
              <a:buChar char="q"/>
            </a:pPr>
            <a:r>
              <a:rPr lang="en-US" sz="1300" b="1" dirty="0"/>
              <a:t>Sakata Inx (India) Private Limited</a:t>
            </a:r>
          </a:p>
          <a:p>
            <a:pPr marL="285750" lvl="0" indent="-285750">
              <a:buFont typeface="Wingdings" panose="05000000000000000000" pitchFamily="2" charset="2"/>
              <a:buChar char="q"/>
            </a:pPr>
            <a:r>
              <a:rPr lang="en-US" sz="1300" b="1" dirty="0" err="1"/>
              <a:t>Siegwerk</a:t>
            </a:r>
            <a:r>
              <a:rPr lang="en-US" sz="1300" b="1" dirty="0"/>
              <a:t> </a:t>
            </a:r>
            <a:r>
              <a:rPr lang="en-US" sz="1300" b="1" dirty="0" err="1"/>
              <a:t>Druckfarben</a:t>
            </a:r>
            <a:r>
              <a:rPr lang="en-US" sz="1300" b="1" dirty="0"/>
              <a:t> AG &amp; Co. </a:t>
            </a:r>
            <a:r>
              <a:rPr lang="en-US" sz="1300" b="1" dirty="0" err="1"/>
              <a:t>KGaA</a:t>
            </a:r>
            <a:endParaRPr lang="en-US" sz="1300" b="1" dirty="0"/>
          </a:p>
          <a:p>
            <a:pPr marL="285750" lvl="0" indent="-285750">
              <a:buFont typeface="Wingdings" panose="05000000000000000000" pitchFamily="2" charset="2"/>
              <a:buChar char="q"/>
            </a:pPr>
            <a:r>
              <a:rPr lang="en-US" sz="1300" b="1" dirty="0" err="1"/>
              <a:t>HuberGroup</a:t>
            </a:r>
            <a:r>
              <a:rPr lang="en-US" sz="1300" b="1" dirty="0"/>
              <a:t> India, T&amp;K TOKA Corporation</a:t>
            </a:r>
          </a:p>
          <a:p>
            <a:pPr marL="285750" lvl="0" indent="-285750">
              <a:buFont typeface="Wingdings" panose="05000000000000000000" pitchFamily="2" charset="2"/>
              <a:buChar char="q"/>
            </a:pPr>
            <a:r>
              <a:rPr lang="en-US" sz="1300" b="1" dirty="0" err="1"/>
              <a:t>Altana</a:t>
            </a:r>
            <a:endParaRPr lang="en-US" sz="1300" b="1" dirty="0"/>
          </a:p>
          <a:p>
            <a:pPr marL="285750" lvl="0" indent="-285750">
              <a:buFont typeface="Wingdings" panose="05000000000000000000" pitchFamily="2" charset="2"/>
              <a:buChar char="q"/>
            </a:pPr>
            <a:r>
              <a:rPr lang="en-US" sz="1300" b="1" dirty="0"/>
              <a:t>TOKYO PRINTING INK MFG CO., LTD.</a:t>
            </a:r>
          </a:p>
          <a:p>
            <a:endParaRPr lang="en-IN" sz="1300" b="1" dirty="0"/>
          </a:p>
          <a:p>
            <a:endParaRPr lang="en-IN" sz="1300" b="1" dirty="0" smtClean="0"/>
          </a:p>
        </p:txBody>
      </p:sp>
      <p:sp>
        <p:nvSpPr>
          <p:cNvPr id="6" name="TextBox 5"/>
          <p:cNvSpPr txBox="1"/>
          <p:nvPr/>
        </p:nvSpPr>
        <p:spPr>
          <a:xfrm>
            <a:off x="213367" y="3247202"/>
            <a:ext cx="5000625" cy="738664"/>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dbmr=global-printing-inks-market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4251009" y="3785725"/>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88272" y="1157553"/>
            <a:ext cx="5029201" cy="2092881"/>
          </a:xfrm>
          <a:prstGeom prst="rect">
            <a:avLst/>
          </a:prstGeom>
          <a:noFill/>
        </p:spPr>
        <p:txBody>
          <a:bodyPr wrap="square" rtlCol="0">
            <a:spAutoFit/>
          </a:bodyPr>
          <a:lstStyle/>
          <a:p>
            <a:pPr algn="just"/>
            <a:endParaRPr lang="en-US" sz="1300" b="1" dirty="0" smtClean="0"/>
          </a:p>
          <a:p>
            <a:pPr marL="171450" indent="-171450" algn="just">
              <a:buFont typeface="Arial" panose="020B0604020202020204" pitchFamily="34" charset="0"/>
              <a:buChar char="•"/>
            </a:pPr>
            <a:r>
              <a:rPr lang="en-US" sz="1300" b="1" dirty="0" smtClean="0"/>
              <a:t>Printing Process</a:t>
            </a:r>
            <a:endParaRPr lang="en-US" sz="1300" b="1" dirty="0" smtClean="0"/>
          </a:p>
          <a:p>
            <a:pPr marL="171450" indent="-171450" algn="just">
              <a:buFont typeface="Arial" panose="020B0604020202020204" pitchFamily="34" charset="0"/>
              <a:buChar char="•"/>
            </a:pPr>
            <a:r>
              <a:rPr lang="en-US" sz="1300" b="1" dirty="0" smtClean="0"/>
              <a:t>Resin</a:t>
            </a:r>
          </a:p>
          <a:p>
            <a:pPr marL="171450" indent="-171450" algn="just">
              <a:buFont typeface="Arial" panose="020B0604020202020204" pitchFamily="34" charset="0"/>
              <a:buChar char="•"/>
            </a:pPr>
            <a:r>
              <a:rPr lang="en-US" sz="1300" b="1" dirty="0" smtClean="0"/>
              <a:t>Product</a:t>
            </a:r>
            <a:endParaRPr lang="en-US" sz="1300" b="1" dirty="0" smtClean="0"/>
          </a:p>
          <a:p>
            <a:pPr marL="171450" indent="-171450" algn="just">
              <a:buFont typeface="Arial" panose="020B0604020202020204" pitchFamily="34" charset="0"/>
              <a:buChar char="•"/>
            </a:pPr>
            <a:r>
              <a:rPr lang="en-US" sz="1300" b="1" dirty="0" smtClean="0"/>
              <a:t>Application</a:t>
            </a:r>
          </a:p>
          <a:p>
            <a:pPr marL="171450" indent="-171450" algn="just">
              <a:buFont typeface="Arial" panose="020B0604020202020204" pitchFamily="34" charset="0"/>
              <a:buChar char="•"/>
            </a:pPr>
            <a:r>
              <a:rPr lang="en-US" sz="1300" b="1" dirty="0" smtClean="0"/>
              <a:t>Country</a:t>
            </a:r>
          </a:p>
          <a:p>
            <a:pPr marL="171450" indent="-171450" algn="just">
              <a:buFont typeface="Arial" panose="020B0604020202020204" pitchFamily="34" charset="0"/>
              <a:buChar char="•"/>
            </a:pPr>
            <a:r>
              <a:rPr lang="en-US" sz="1300" b="1" dirty="0" smtClean="0"/>
              <a:t>Industry </a:t>
            </a:r>
            <a:r>
              <a:rPr lang="en-US" sz="1300" b="1" dirty="0"/>
              <a:t>Trends and Forecast to </a:t>
            </a:r>
            <a:r>
              <a:rPr lang="en-US" sz="1300" b="1" dirty="0" smtClean="0"/>
              <a:t>2028</a:t>
            </a:r>
          </a:p>
          <a:p>
            <a:pPr marL="171450" indent="-171450" algn="just">
              <a:buFont typeface="Arial" panose="020B0604020202020204" pitchFamily="34" charset="0"/>
              <a:buChar char="•"/>
            </a:pPr>
            <a:endParaRPr lang="en-US" sz="1300" b="1" dirty="0" smtClean="0"/>
          </a:p>
          <a:p>
            <a:pPr algn="just"/>
            <a:endParaRPr lang="en-US" sz="1300" dirty="0" smtClean="0"/>
          </a:p>
          <a:p>
            <a:pPr algn="just"/>
            <a:endParaRPr lang="en-US" sz="1300" dirty="0" smtClean="0"/>
          </a:p>
        </p:txBody>
      </p:sp>
      <p:sp>
        <p:nvSpPr>
          <p:cNvPr id="5" name="TextBox 4"/>
          <p:cNvSpPr txBox="1"/>
          <p:nvPr/>
        </p:nvSpPr>
        <p:spPr>
          <a:xfrm>
            <a:off x="131860" y="237541"/>
            <a:ext cx="3514519" cy="369332"/>
          </a:xfrm>
          <a:prstGeom prst="rect">
            <a:avLst/>
          </a:prstGeom>
          <a:noFill/>
        </p:spPr>
        <p:txBody>
          <a:bodyPr wrap="square" rtlCol="0">
            <a:spAutoFit/>
          </a:bodyPr>
          <a:lstStyle/>
          <a:p>
            <a:r>
              <a:rPr lang="en-US" sz="1800" b="1" dirty="0">
                <a:solidFill>
                  <a:schemeClr val="bg1"/>
                </a:solidFill>
              </a:rPr>
              <a:t>Printing Inks </a:t>
            </a:r>
            <a:r>
              <a:rPr lang="en-US" sz="1800" b="1" dirty="0" smtClean="0">
                <a:solidFill>
                  <a:schemeClr val="bg1"/>
                </a:solidFill>
              </a:rPr>
              <a:t>Market </a:t>
            </a:r>
            <a:r>
              <a:rPr lang="en-IN" sz="1800" b="1" dirty="0" smtClean="0">
                <a:solidFill>
                  <a:schemeClr val="bg1"/>
                </a:solidFill>
              </a:rPr>
              <a:t>Segmentation</a:t>
            </a:r>
            <a:endParaRPr lang="en-IN" sz="1800" b="1" dirty="0" smtClean="0">
              <a:solidFill>
                <a:schemeClr val="bg1"/>
              </a:solidFill>
            </a:endParaRPr>
          </a:p>
        </p:txBody>
      </p:sp>
      <p:sp>
        <p:nvSpPr>
          <p:cNvPr id="7" name="Rectangle 6"/>
          <p:cNvSpPr/>
          <p:nvPr/>
        </p:nvSpPr>
        <p:spPr>
          <a:xfrm>
            <a:off x="316984" y="2896558"/>
            <a:ext cx="4943475" cy="738664"/>
          </a:xfrm>
          <a:prstGeom prst="rect">
            <a:avLst/>
          </a:prstGeom>
        </p:spPr>
        <p:txBody>
          <a:bodyPr wrap="square">
            <a:spAutoFit/>
          </a:bodyPr>
          <a:lstStyle/>
          <a:p>
            <a:pPr algn="ctr"/>
            <a:r>
              <a:rPr lang="en-US" sz="1400" b="1" dirty="0"/>
              <a:t>Get Exclusive Sample Report</a:t>
            </a:r>
            <a:r>
              <a:rPr lang="en-US" sz="1400" b="1" dirty="0" smtClean="0"/>
              <a:t>: </a:t>
            </a:r>
            <a:r>
              <a:rPr lang="en-US" sz="1400" b="1" dirty="0">
                <a:hlinkClick r:id="rId3"/>
              </a:rPr>
              <a:t>https://www.databridgemarketresearch.com/request-a-sample/?</a:t>
            </a:r>
            <a:r>
              <a:rPr lang="en-US" sz="1400" b="1" dirty="0" smtClean="0">
                <a:hlinkClick r:id="rId3"/>
              </a:rPr>
              <a:t>dbmr=global-printing-inks-market</a:t>
            </a:r>
            <a:r>
              <a:rPr lang="en-US" sz="1400" b="1" dirty="0" smtClean="0"/>
              <a:t> </a:t>
            </a:r>
            <a:endParaRPr lang="en-US"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593018"/>
          </a:xfrm>
          <a:prstGeom prst="rect">
            <a:avLst/>
          </a:prstGeom>
          <a:noFill/>
        </p:spPr>
        <p:txBody>
          <a:bodyPr wrap="square" rtlCol="0">
            <a:spAutoFit/>
          </a:bodyPr>
          <a:lstStyle/>
          <a:p>
            <a:pPr algn="ctr"/>
            <a:r>
              <a:rPr lang="en-IN" sz="1300" b="1" dirty="0" smtClean="0"/>
              <a:t>Based on geography, the market is segmented into five geographical regions</a:t>
            </a:r>
            <a:endParaRPr lang="en-US" sz="1300" b="1" dirty="0" smtClean="0"/>
          </a:p>
          <a:p>
            <a:pPr lvl="3" algn="just">
              <a:lnSpc>
                <a:spcPct val="150000"/>
              </a:lnSpc>
              <a:buFont typeface="Wingdings" pitchFamily="2" charset="2"/>
              <a:buChar char="q"/>
            </a:pPr>
            <a:r>
              <a:rPr lang="en-IN" sz="1300" dirty="0" smtClean="0"/>
              <a:t>     North America</a:t>
            </a:r>
          </a:p>
          <a:p>
            <a:pPr lvl="3" algn="just">
              <a:lnSpc>
                <a:spcPct val="150000"/>
              </a:lnSpc>
              <a:buFont typeface="Wingdings" pitchFamily="2" charset="2"/>
              <a:buChar char="q"/>
            </a:pPr>
            <a:r>
              <a:rPr lang="en-IN" sz="1300" dirty="0" smtClean="0"/>
              <a:t>     Europe</a:t>
            </a:r>
          </a:p>
          <a:p>
            <a:pPr lvl="3" algn="just">
              <a:lnSpc>
                <a:spcPct val="150000"/>
              </a:lnSpc>
              <a:buFont typeface="Wingdings" pitchFamily="2" charset="2"/>
              <a:buChar char="q"/>
            </a:pPr>
            <a:r>
              <a:rPr lang="en-IN" sz="1300" dirty="0" smtClean="0"/>
              <a:t>     Asia Pacific </a:t>
            </a:r>
          </a:p>
          <a:p>
            <a:pPr lvl="3" algn="just">
              <a:lnSpc>
                <a:spcPct val="150000"/>
              </a:lnSpc>
              <a:buFont typeface="Wingdings" pitchFamily="2" charset="2"/>
              <a:buChar char="q"/>
            </a:pPr>
            <a:r>
              <a:rPr lang="en-IN" sz="1300" dirty="0" smtClean="0"/>
              <a:t>     South America</a:t>
            </a:r>
          </a:p>
          <a:p>
            <a:pPr lvl="3" algn="just">
              <a:lnSpc>
                <a:spcPct val="150000"/>
              </a:lnSpc>
              <a:buFont typeface="Wingdings" pitchFamily="2" charset="2"/>
              <a:buChar char="q"/>
            </a:pPr>
            <a:r>
              <a:rPr lang="en-IN" sz="1300" dirty="0" smtClean="0"/>
              <a:t>     Middle east and Africa</a:t>
            </a:r>
          </a:p>
          <a:p>
            <a:pPr lvl="3" algn="just">
              <a:lnSpc>
                <a:spcPct val="150000"/>
              </a:lnSpc>
            </a:pPr>
            <a:endParaRPr lang="en-IN" sz="1300" dirty="0" smtClean="0"/>
          </a:p>
          <a:p>
            <a:pPr lvl="3" algn="just">
              <a:lnSpc>
                <a:spcPct val="150000"/>
              </a:lnSpc>
            </a:pPr>
            <a:endParaRPr lang="en-IN" sz="1300" dirty="0"/>
          </a:p>
        </p:txBody>
      </p:sp>
      <p:sp>
        <p:nvSpPr>
          <p:cNvPr id="5" name="TextBox 4"/>
          <p:cNvSpPr txBox="1"/>
          <p:nvPr/>
        </p:nvSpPr>
        <p:spPr>
          <a:xfrm>
            <a:off x="171449" y="110789"/>
            <a:ext cx="3355430" cy="646331"/>
          </a:xfrm>
          <a:prstGeom prst="rect">
            <a:avLst/>
          </a:prstGeom>
          <a:noFill/>
        </p:spPr>
        <p:txBody>
          <a:bodyPr wrap="square" rtlCol="0">
            <a:spAutoFit/>
          </a:bodyPr>
          <a:lstStyle/>
          <a:p>
            <a:r>
              <a:rPr lang="en-US" sz="1800" b="1" dirty="0">
                <a:solidFill>
                  <a:schemeClr val="bg1"/>
                </a:solidFill>
              </a:rPr>
              <a:t>Printing Inks Market </a:t>
            </a:r>
            <a:r>
              <a:rPr lang="en-IN" sz="1800" b="1" dirty="0" smtClean="0">
                <a:solidFill>
                  <a:schemeClr val="bg1"/>
                </a:solidFill>
              </a:rPr>
              <a:t>Regional </a:t>
            </a:r>
            <a:r>
              <a:rPr lang="en-IN" sz="1800" b="1" dirty="0" smtClean="0">
                <a:solidFill>
                  <a:schemeClr val="bg1"/>
                </a:solidFill>
              </a:rPr>
              <a:t>Analysis</a:t>
            </a:r>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8</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123183"/>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1087</TotalTime>
  <Words>495</Words>
  <Application>Microsoft Office PowerPoint</Application>
  <PresentationFormat>Custom</PresentationFormat>
  <Paragraphs>62</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SONAL BHARDE</cp:lastModifiedBy>
  <cp:revision>206</cp:revision>
  <dcterms:created xsi:type="dcterms:W3CDTF">2017-06-09T12:52:16Z</dcterms:created>
  <dcterms:modified xsi:type="dcterms:W3CDTF">2022-06-08T09:32:15Z</dcterms:modified>
</cp:coreProperties>
</file>