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1" r:id="rId4"/>
    <p:sldId id="258" r:id="rId5"/>
    <p:sldId id="263" r:id="rId6"/>
    <p:sldId id="289" r:id="rId7"/>
    <p:sldId id="272" r:id="rId8"/>
    <p:sldId id="259" r:id="rId9"/>
    <p:sldId id="287" r:id="rId10"/>
    <p:sldId id="267" r:id="rId11"/>
    <p:sldId id="273" r:id="rId12"/>
    <p:sldId id="260" r:id="rId13"/>
    <p:sldId id="264" r:id="rId14"/>
    <p:sldId id="268" r:id="rId15"/>
    <p:sldId id="274" r:id="rId16"/>
    <p:sldId id="261" r:id="rId17"/>
    <p:sldId id="288" r:id="rId18"/>
    <p:sldId id="269" r:id="rId19"/>
    <p:sldId id="275" r:id="rId20"/>
    <p:sldId id="262" r:id="rId21"/>
    <p:sldId id="265" r:id="rId22"/>
    <p:sldId id="270" r:id="rId23"/>
    <p:sldId id="276" r:id="rId24"/>
    <p:sldId id="277" r:id="rId25"/>
    <p:sldId id="278" r:id="rId26"/>
    <p:sldId id="279" r:id="rId27"/>
    <p:sldId id="280" r:id="rId28"/>
    <p:sldId id="281" r:id="rId29"/>
    <p:sldId id="282" r:id="rId30"/>
    <p:sldId id="292" r:id="rId31"/>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47" autoAdjust="0"/>
    <p:restoredTop sz="94660"/>
  </p:normalViewPr>
  <p:slideViewPr>
    <p:cSldViewPr>
      <p:cViewPr varScale="1">
        <p:scale>
          <a:sx n="64" d="100"/>
          <a:sy n="64" d="100"/>
        </p:scale>
        <p:origin x="-127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96280C-2192-437A-9278-86C0CE0065F5}" type="datetimeFigureOut">
              <a:rPr lang="id-ID" smtClean="0"/>
              <a:pPr/>
              <a:t>15/10/2012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1F9EB71-67D2-46FC-9ABD-6BD439463E81}" type="slidenum">
              <a:rPr lang="id-ID" smtClean="0"/>
              <a:pPr/>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6280C-2192-437A-9278-86C0CE0065F5}" type="datetimeFigureOut">
              <a:rPr lang="id-ID" smtClean="0"/>
              <a:pPr/>
              <a:t>15/10/2012</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F9EB71-67D2-46FC-9ABD-6BD439463E81}"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4.gif"/><Relationship Id="rId3" Type="http://schemas.openxmlformats.org/officeDocument/2006/relationships/image" Target="../media/image2.gif"/><Relationship Id="rId7" Type="http://schemas.openxmlformats.org/officeDocument/2006/relationships/image" Target="../media/image43.gif"/><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2.gif"/><Relationship Id="rId5" Type="http://schemas.openxmlformats.org/officeDocument/2006/relationships/image" Target="../media/image7.gif"/><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48681"/>
            <a:ext cx="7772400" cy="1728191"/>
          </a:xfrm>
        </p:spPr>
        <p:txBody>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TUGAS PENDIDIKAN AGAMA ISLAM</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
        <p:nvSpPr>
          <p:cNvPr id="3" name="Subtitle 2"/>
          <p:cNvSpPr>
            <a:spLocks noGrp="1"/>
          </p:cNvSpPr>
          <p:nvPr>
            <p:ph type="subTitle" idx="1"/>
          </p:nvPr>
        </p:nvSpPr>
        <p:spPr>
          <a:xfrm>
            <a:off x="1043608" y="4437112"/>
            <a:ext cx="2880320" cy="432048"/>
          </a:xfrm>
        </p:spPr>
        <p:txBody>
          <a:bodyPr>
            <a:normAutofit fontScale="85000" lnSpcReduction="20000"/>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Guru pembimbing</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Rounded Rectangle 3"/>
          <p:cNvSpPr/>
          <p:nvPr/>
        </p:nvSpPr>
        <p:spPr>
          <a:xfrm>
            <a:off x="1835696" y="4869160"/>
            <a:ext cx="5904656" cy="1512168"/>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id-ID" sz="4800" dirty="0" smtClean="0"/>
              <a:t>Drs.ISWAHYUDI </a:t>
            </a:r>
            <a:endParaRPr lang="id-ID" sz="4800" dirty="0"/>
          </a:p>
        </p:txBody>
      </p:sp>
      <p:pic>
        <p:nvPicPr>
          <p:cNvPr id="5" name="Picture 4" descr="Allah.gif"/>
          <p:cNvPicPr>
            <a:picLocks noChangeAspect="1"/>
          </p:cNvPicPr>
          <p:nvPr/>
        </p:nvPicPr>
        <p:blipFill>
          <a:blip r:embed="rId3"/>
          <a:stretch>
            <a:fillRect/>
          </a:stretch>
        </p:blipFill>
        <p:spPr>
          <a:xfrm>
            <a:off x="3214678" y="2143116"/>
            <a:ext cx="2552712" cy="1981200"/>
          </a:xfrm>
          <a:prstGeom prst="rect">
            <a:avLst/>
          </a:prstGeom>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id-ID" b="1" dirty="0" smtClean="0"/>
              <a:t>Bijaksana</a:t>
            </a:r>
            <a:r>
              <a:rPr lang="id-ID" dirty="0" smtClean="0"/>
              <a:t/>
            </a:r>
            <a:br>
              <a:rPr lang="id-ID" dirty="0" smtClean="0"/>
            </a:br>
            <a:endParaRPr lang="id-ID" dirty="0"/>
          </a:p>
        </p:txBody>
      </p:sp>
      <p:sp>
        <p:nvSpPr>
          <p:cNvPr id="3" name="Content Placeholder 2"/>
          <p:cNvSpPr>
            <a:spLocks noGrp="1"/>
          </p:cNvSpPr>
          <p:nvPr>
            <p:ph idx="1"/>
          </p:nvPr>
        </p:nvSpPr>
        <p:spPr>
          <a:xfrm>
            <a:off x="457200" y="1600201"/>
            <a:ext cx="7186634" cy="3614749"/>
          </a:xfrm>
        </p:spPr>
        <p:txBody>
          <a:bodyPr>
            <a:normAutofit fontScale="92500" lnSpcReduction="20000"/>
          </a:bodyPr>
          <a:lstStyle/>
          <a:p>
            <a:pPr lvl="0" algn="just">
              <a:buNone/>
            </a:pPr>
            <a:r>
              <a:rPr lang="id-ID" dirty="0" smtClean="0"/>
              <a:t>	</a:t>
            </a:r>
            <a:r>
              <a:rPr lang="en-US" dirty="0" smtClean="0"/>
              <a:t>Pak </a:t>
            </a:r>
            <a:r>
              <a:rPr lang="en-US" dirty="0" err="1" smtClean="0"/>
              <a:t>sogol</a:t>
            </a:r>
            <a:r>
              <a:rPr lang="en-US" dirty="0" smtClean="0"/>
              <a:t> </a:t>
            </a:r>
            <a:r>
              <a:rPr lang="en-US" dirty="0" err="1" smtClean="0"/>
              <a:t>sebagai</a:t>
            </a:r>
            <a:r>
              <a:rPr lang="en-US" dirty="0" smtClean="0"/>
              <a:t> </a:t>
            </a:r>
            <a:r>
              <a:rPr lang="en-US" dirty="0" err="1" smtClean="0"/>
              <a:t>jaksa</a:t>
            </a:r>
            <a:r>
              <a:rPr lang="en-US" dirty="0" smtClean="0"/>
              <a:t> </a:t>
            </a:r>
            <a:r>
              <a:rPr lang="en-US" dirty="0" err="1" smtClean="0"/>
              <a:t>di</a:t>
            </a:r>
            <a:r>
              <a:rPr lang="en-US" dirty="0" smtClean="0"/>
              <a:t> </a:t>
            </a:r>
            <a:r>
              <a:rPr lang="en-US" dirty="0" err="1" smtClean="0"/>
              <a:t>daerahnya</a:t>
            </a:r>
            <a:r>
              <a:rPr lang="en-US" dirty="0" smtClean="0"/>
              <a:t>. </a:t>
            </a:r>
            <a:r>
              <a:rPr lang="en-US" dirty="0" err="1" smtClean="0"/>
              <a:t>Ada</a:t>
            </a:r>
            <a:r>
              <a:rPr lang="en-US" dirty="0" smtClean="0"/>
              <a:t> </a:t>
            </a:r>
            <a:r>
              <a:rPr lang="en-US" dirty="0" err="1" smtClean="0"/>
              <a:t>kasus</a:t>
            </a:r>
            <a:r>
              <a:rPr lang="en-US" dirty="0" smtClean="0"/>
              <a:t> </a:t>
            </a:r>
            <a:r>
              <a:rPr lang="en-US" dirty="0" err="1" smtClean="0"/>
              <a:t>tentang</a:t>
            </a:r>
            <a:r>
              <a:rPr lang="en-US" dirty="0" smtClean="0"/>
              <a:t> </a:t>
            </a:r>
            <a:r>
              <a:rPr lang="en-US" dirty="0" err="1" smtClean="0"/>
              <a:t>dugaan</a:t>
            </a:r>
            <a:r>
              <a:rPr lang="en-US" dirty="0" smtClean="0"/>
              <a:t> </a:t>
            </a:r>
            <a:r>
              <a:rPr lang="en-US" dirty="0" err="1" smtClean="0"/>
              <a:t>pembunuhan</a:t>
            </a:r>
            <a:r>
              <a:rPr lang="en-US" dirty="0" smtClean="0"/>
              <a:t> </a:t>
            </a:r>
            <a:r>
              <a:rPr lang="en-US" dirty="0" err="1" smtClean="0"/>
              <a:t>berencana</a:t>
            </a:r>
            <a:r>
              <a:rPr lang="en-US" dirty="0" smtClean="0"/>
              <a:t>, </a:t>
            </a:r>
            <a:r>
              <a:rPr lang="en-US" dirty="0" err="1" smtClean="0"/>
              <a:t>pak</a:t>
            </a:r>
            <a:r>
              <a:rPr lang="en-US" dirty="0" smtClean="0"/>
              <a:t> </a:t>
            </a:r>
            <a:r>
              <a:rPr lang="en-US" dirty="0" err="1" smtClean="0"/>
              <a:t>sogol</a:t>
            </a:r>
            <a:r>
              <a:rPr lang="en-US" dirty="0" smtClean="0"/>
              <a:t> </a:t>
            </a:r>
            <a:r>
              <a:rPr lang="en-US" dirty="0" err="1" smtClean="0"/>
              <a:t>dalam</a:t>
            </a:r>
            <a:r>
              <a:rPr lang="en-US" dirty="0" smtClean="0"/>
              <a:t> </a:t>
            </a:r>
            <a:r>
              <a:rPr lang="en-US" dirty="0" err="1" smtClean="0"/>
              <a:t>menyikapi</a:t>
            </a:r>
            <a:r>
              <a:rPr lang="en-US" dirty="0" smtClean="0"/>
              <a:t> </a:t>
            </a:r>
            <a:r>
              <a:rPr lang="en-US" dirty="0" err="1" smtClean="0"/>
              <a:t>masalah</a:t>
            </a:r>
            <a:r>
              <a:rPr lang="en-US" dirty="0" smtClean="0"/>
              <a:t> </a:t>
            </a:r>
            <a:r>
              <a:rPr lang="en-US" dirty="0" err="1" smtClean="0"/>
              <a:t>ini</a:t>
            </a:r>
            <a:r>
              <a:rPr lang="en-US" dirty="0" smtClean="0"/>
              <a:t> </a:t>
            </a:r>
            <a:r>
              <a:rPr lang="en-US" dirty="0" err="1" smtClean="0"/>
              <a:t>mencari</a:t>
            </a:r>
            <a:r>
              <a:rPr lang="en-US" dirty="0" smtClean="0"/>
              <a:t> </a:t>
            </a:r>
            <a:r>
              <a:rPr lang="en-US" dirty="0" err="1" smtClean="0"/>
              <a:t>bukti-bukti</a:t>
            </a:r>
            <a:r>
              <a:rPr lang="en-US" dirty="0" smtClean="0"/>
              <a:t> </a:t>
            </a:r>
            <a:r>
              <a:rPr lang="en-US" dirty="0" err="1" smtClean="0"/>
              <a:t>yg</a:t>
            </a:r>
            <a:r>
              <a:rPr lang="en-US" dirty="0" smtClean="0"/>
              <a:t> </a:t>
            </a:r>
            <a:r>
              <a:rPr lang="en-US" dirty="0" err="1" smtClean="0"/>
              <a:t>nyata,saksi</a:t>
            </a:r>
            <a:r>
              <a:rPr lang="en-US" dirty="0" smtClean="0"/>
              <a:t> </a:t>
            </a:r>
            <a:r>
              <a:rPr lang="en-US" dirty="0" err="1" smtClean="0"/>
              <a:t>dan</a:t>
            </a:r>
            <a:r>
              <a:rPr lang="en-US" dirty="0" smtClean="0"/>
              <a:t> </a:t>
            </a:r>
            <a:r>
              <a:rPr lang="en-US" dirty="0" err="1" smtClean="0"/>
              <a:t>bukti</a:t>
            </a:r>
            <a:r>
              <a:rPr lang="en-US" dirty="0" smtClean="0"/>
              <a:t> </a:t>
            </a:r>
            <a:r>
              <a:rPr lang="en-US" dirty="0" err="1" smtClean="0"/>
              <a:t>yg</a:t>
            </a:r>
            <a:r>
              <a:rPr lang="en-US" dirty="0" smtClean="0"/>
              <a:t> </a:t>
            </a:r>
            <a:r>
              <a:rPr lang="en-US" dirty="0" err="1" smtClean="0"/>
              <a:t>berat</a:t>
            </a:r>
            <a:r>
              <a:rPr lang="en-US" dirty="0" smtClean="0"/>
              <a:t> </a:t>
            </a:r>
            <a:r>
              <a:rPr lang="en-US" dirty="0" err="1" smtClean="0"/>
              <a:t>sehingga</a:t>
            </a:r>
            <a:r>
              <a:rPr lang="en-US" dirty="0" smtClean="0"/>
              <a:t> </a:t>
            </a:r>
            <a:r>
              <a:rPr lang="en-US" dirty="0" err="1" smtClean="0"/>
              <a:t>dalam</a:t>
            </a:r>
            <a:r>
              <a:rPr lang="en-US" dirty="0" smtClean="0"/>
              <a:t> </a:t>
            </a:r>
            <a:r>
              <a:rPr lang="en-US" dirty="0" err="1" smtClean="0"/>
              <a:t>menyikapi</a:t>
            </a:r>
            <a:r>
              <a:rPr lang="en-US" dirty="0" smtClean="0"/>
              <a:t> </a:t>
            </a:r>
            <a:r>
              <a:rPr lang="en-US" dirty="0" err="1" smtClean="0"/>
              <a:t>masalah</a:t>
            </a:r>
            <a:r>
              <a:rPr lang="en-US" dirty="0" smtClean="0"/>
              <a:t> </a:t>
            </a:r>
            <a:r>
              <a:rPr lang="en-US" dirty="0" err="1" smtClean="0"/>
              <a:t>tsb</a:t>
            </a:r>
            <a:r>
              <a:rPr lang="en-US" dirty="0" smtClean="0"/>
              <a:t> </a:t>
            </a:r>
            <a:r>
              <a:rPr lang="en-US" dirty="0" err="1" smtClean="0"/>
              <a:t>pak</a:t>
            </a:r>
            <a:r>
              <a:rPr lang="en-US" dirty="0" smtClean="0"/>
              <a:t> </a:t>
            </a:r>
            <a:r>
              <a:rPr lang="en-US" dirty="0" err="1" smtClean="0"/>
              <a:t>sogol</a:t>
            </a:r>
            <a:r>
              <a:rPr lang="en-US" dirty="0" smtClean="0"/>
              <a:t> </a:t>
            </a:r>
            <a:r>
              <a:rPr lang="en-US" dirty="0" err="1" smtClean="0"/>
              <a:t>tidak</a:t>
            </a:r>
            <a:r>
              <a:rPr lang="en-US" dirty="0" smtClean="0"/>
              <a:t> </a:t>
            </a:r>
            <a:r>
              <a:rPr lang="en-US" dirty="0" err="1" smtClean="0"/>
              <a:t>terburu</a:t>
            </a:r>
            <a:r>
              <a:rPr lang="en-US" dirty="0" smtClean="0"/>
              <a:t> </a:t>
            </a:r>
            <a:r>
              <a:rPr lang="en-US" dirty="0" err="1" smtClean="0"/>
              <a:t>buru</a:t>
            </a:r>
            <a:r>
              <a:rPr lang="en-US" dirty="0" smtClean="0"/>
              <a:t> </a:t>
            </a:r>
            <a:r>
              <a:rPr lang="en-US" dirty="0" err="1" smtClean="0"/>
              <a:t>memputuskan</a:t>
            </a:r>
            <a:r>
              <a:rPr lang="en-US" dirty="0" smtClean="0"/>
              <a:t> </a:t>
            </a:r>
            <a:r>
              <a:rPr lang="en-US" dirty="0" err="1" smtClean="0"/>
              <a:t>bahwa</a:t>
            </a:r>
            <a:r>
              <a:rPr lang="en-US" dirty="0" smtClean="0"/>
              <a:t> </a:t>
            </a:r>
            <a:r>
              <a:rPr lang="en-US" dirty="0" err="1" smtClean="0"/>
              <a:t>terduga</a:t>
            </a:r>
            <a:r>
              <a:rPr lang="en-US" dirty="0" smtClean="0"/>
              <a:t> </a:t>
            </a:r>
            <a:r>
              <a:rPr lang="en-US" dirty="0" err="1" smtClean="0"/>
              <a:t>adalah</a:t>
            </a:r>
            <a:r>
              <a:rPr lang="en-US" dirty="0" smtClean="0"/>
              <a:t> </a:t>
            </a:r>
            <a:r>
              <a:rPr lang="en-US" dirty="0" err="1" smtClean="0"/>
              <a:t>tersangka</a:t>
            </a:r>
            <a:r>
              <a:rPr lang="en-US" dirty="0" smtClean="0"/>
              <a:t> </a:t>
            </a:r>
            <a:r>
              <a:rPr lang="en-US" dirty="0" err="1" smtClean="0"/>
              <a:t>dengan</a:t>
            </a:r>
            <a:r>
              <a:rPr lang="en-US" dirty="0" smtClean="0"/>
              <a:t> </a:t>
            </a:r>
            <a:r>
              <a:rPr lang="en-US" dirty="0" err="1" smtClean="0"/>
              <a:t>begitu</a:t>
            </a:r>
            <a:r>
              <a:rPr lang="en-US" dirty="0" smtClean="0"/>
              <a:t> </a:t>
            </a:r>
            <a:r>
              <a:rPr lang="en-US" dirty="0" err="1" smtClean="0"/>
              <a:t>berati</a:t>
            </a:r>
            <a:r>
              <a:rPr lang="en-US" dirty="0" smtClean="0"/>
              <a:t> </a:t>
            </a:r>
            <a:r>
              <a:rPr lang="en-US" dirty="0" err="1" smtClean="0"/>
              <a:t>sikap</a:t>
            </a:r>
            <a:r>
              <a:rPr lang="en-US" dirty="0" smtClean="0"/>
              <a:t> </a:t>
            </a:r>
            <a:r>
              <a:rPr lang="en-US" dirty="0" err="1" smtClean="0"/>
              <a:t>pak</a:t>
            </a:r>
            <a:r>
              <a:rPr lang="en-US" dirty="0" smtClean="0"/>
              <a:t> </a:t>
            </a:r>
            <a:r>
              <a:rPr lang="en-US" dirty="0" err="1" smtClean="0"/>
              <a:t>sogol</a:t>
            </a:r>
            <a:r>
              <a:rPr lang="en-US" dirty="0" smtClean="0"/>
              <a:t> </a:t>
            </a:r>
            <a:r>
              <a:rPr lang="en-US" dirty="0" err="1" smtClean="0"/>
              <a:t>bijaksana</a:t>
            </a:r>
            <a:r>
              <a:rPr lang="en-US" dirty="0" smtClean="0"/>
              <a:t>.</a:t>
            </a:r>
            <a:endParaRPr lang="id-ID" dirty="0"/>
          </a:p>
        </p:txBody>
      </p:sp>
      <p:pic>
        <p:nvPicPr>
          <p:cNvPr id="4" name="Picture 3" descr="ayyildiz.gif"/>
          <p:cNvPicPr>
            <a:picLocks noChangeAspect="1"/>
          </p:cNvPicPr>
          <p:nvPr/>
        </p:nvPicPr>
        <p:blipFill>
          <a:blip r:embed="rId3"/>
          <a:stretch>
            <a:fillRect/>
          </a:stretch>
        </p:blipFill>
        <p:spPr>
          <a:xfrm>
            <a:off x="0" y="5495924"/>
            <a:ext cx="1811632" cy="1362076"/>
          </a:xfrm>
          <a:prstGeom prst="rect">
            <a:avLst/>
          </a:prstGeom>
        </p:spPr>
      </p:pic>
      <p:pic>
        <p:nvPicPr>
          <p:cNvPr id="5" name="Picture 4" descr="ayyildiz.gif"/>
          <p:cNvPicPr>
            <a:picLocks noChangeAspect="1"/>
          </p:cNvPicPr>
          <p:nvPr/>
        </p:nvPicPr>
        <p:blipFill>
          <a:blip r:embed="rId3"/>
          <a:stretch>
            <a:fillRect/>
          </a:stretch>
        </p:blipFill>
        <p:spPr>
          <a:xfrm>
            <a:off x="7332368" y="5495924"/>
            <a:ext cx="1811632" cy="1362076"/>
          </a:xfrm>
          <a:prstGeom prst="rect">
            <a:avLst/>
          </a:prstGeom>
        </p:spPr>
      </p:pic>
      <p:pic>
        <p:nvPicPr>
          <p:cNvPr id="6" name="Picture 5" descr="ayyildiz.gif"/>
          <p:cNvPicPr>
            <a:picLocks noChangeAspect="1"/>
          </p:cNvPicPr>
          <p:nvPr/>
        </p:nvPicPr>
        <p:blipFill>
          <a:blip r:embed="rId3"/>
          <a:stretch>
            <a:fillRect/>
          </a:stretch>
        </p:blipFill>
        <p:spPr>
          <a:xfrm>
            <a:off x="0" y="0"/>
            <a:ext cx="1811632" cy="1362076"/>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endParaRPr lang="id-ID"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id-ID" dirty="0" smtClean="0"/>
              <a:t>Menghindarkan diri dari perbuatan dosa</a:t>
            </a:r>
          </a:p>
          <a:p>
            <a:r>
              <a:rPr lang="id-ID" dirty="0" smtClean="0"/>
              <a:t>Di cintai Allah</a:t>
            </a:r>
          </a:p>
          <a:p>
            <a:r>
              <a:rPr lang="id-ID" dirty="0" smtClean="0"/>
              <a:t>di cintai oleh sesama manusia</a:t>
            </a:r>
          </a:p>
          <a:p>
            <a:r>
              <a:rPr lang="id-ID" dirty="0" smtClean="0"/>
              <a:t>akan di percayai orang untuk memegang amanat.</a:t>
            </a:r>
          </a:p>
          <a:p>
            <a:endParaRPr lang="id-ID" dirty="0" smtClean="0"/>
          </a:p>
          <a:p>
            <a:endParaRPr lang="id-ID" dirty="0"/>
          </a:p>
        </p:txBody>
      </p:sp>
      <p:sp>
        <p:nvSpPr>
          <p:cNvPr id="4" name="Notched Right Arrow 3"/>
          <p:cNvSpPr/>
          <p:nvPr/>
        </p:nvSpPr>
        <p:spPr>
          <a:xfrm>
            <a:off x="2051720" y="0"/>
            <a:ext cx="4536504" cy="158417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t>Bijaksana</a:t>
            </a:r>
            <a:r>
              <a:rPr lang="id-ID" sz="2800" dirty="0" smtClean="0"/>
              <a:t/>
            </a:r>
            <a:br>
              <a:rPr lang="id-ID" sz="2800" dirty="0" smtClean="0"/>
            </a:br>
            <a:endParaRPr lang="id-ID" sz="2800" dirty="0"/>
          </a:p>
        </p:txBody>
      </p:sp>
      <p:pic>
        <p:nvPicPr>
          <p:cNvPr id="5" name="Picture 4" descr="beautifulmosque.gif"/>
          <p:cNvPicPr>
            <a:picLocks noChangeAspect="1"/>
          </p:cNvPicPr>
          <p:nvPr/>
        </p:nvPicPr>
        <p:blipFill>
          <a:blip r:embed="rId3"/>
          <a:stretch>
            <a:fillRect/>
          </a:stretch>
        </p:blipFill>
        <p:spPr>
          <a:xfrm>
            <a:off x="3357554" y="4286256"/>
            <a:ext cx="2576522" cy="1785950"/>
          </a:xfrm>
          <a:prstGeom prst="rect">
            <a:avLst/>
          </a:prstGeom>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RIDHA</a:t>
            </a:r>
            <a:b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pPr>
              <a:buNone/>
            </a:pPr>
            <a:r>
              <a:rPr lang="id-ID" dirty="0"/>
              <a:t>	</a:t>
            </a:r>
          </a:p>
        </p:txBody>
      </p:sp>
      <p:sp>
        <p:nvSpPr>
          <p:cNvPr id="6" name="Rectangle 5"/>
          <p:cNvSpPr/>
          <p:nvPr/>
        </p:nvSpPr>
        <p:spPr>
          <a:xfrm>
            <a:off x="357158" y="1643050"/>
            <a:ext cx="8572560" cy="3970318"/>
          </a:xfrm>
          <a:prstGeom prst="rect">
            <a:avLst/>
          </a:prstGeom>
        </p:spPr>
        <p:txBody>
          <a:bodyPr wrap="square">
            <a:spAutoFit/>
          </a:bodyPr>
          <a:lstStyle/>
          <a:p>
            <a:pPr>
              <a:buNone/>
            </a:pPr>
            <a:r>
              <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Ridha adalah sikap rela dalam menerima dan merasa cukup dengan apa yang dikaruniakan oleh Allah SWT.serta menjauhkan diri dari sikap tidak puas ,rakus dan tamak .Agama islam mengajarkan kepada setiap muslim  supaya ridha atas takdir yang diberikan oleh Allah SWT.</a:t>
            </a:r>
          </a:p>
        </p:txBody>
      </p:sp>
      <p:pic>
        <p:nvPicPr>
          <p:cNvPr id="5" name="Picture 4" descr="renkguzel.gif"/>
          <p:cNvPicPr>
            <a:picLocks noChangeAspect="1"/>
          </p:cNvPicPr>
          <p:nvPr/>
        </p:nvPicPr>
        <p:blipFill>
          <a:blip r:embed="rId3"/>
          <a:stretch>
            <a:fillRect/>
          </a:stretch>
        </p:blipFill>
        <p:spPr>
          <a:xfrm>
            <a:off x="0" y="0"/>
            <a:ext cx="1571604" cy="1219200"/>
          </a:xfrm>
          <a:prstGeom prst="rect">
            <a:avLst/>
          </a:prstGeom>
        </p:spPr>
      </p:pic>
      <p:pic>
        <p:nvPicPr>
          <p:cNvPr id="7" name="Picture 6" descr="renkguzel.gif"/>
          <p:cNvPicPr>
            <a:picLocks noChangeAspect="1"/>
          </p:cNvPicPr>
          <p:nvPr/>
        </p:nvPicPr>
        <p:blipFill>
          <a:blip r:embed="rId3"/>
          <a:stretch>
            <a:fillRect/>
          </a:stretch>
        </p:blipFill>
        <p:spPr>
          <a:xfrm>
            <a:off x="7572396" y="0"/>
            <a:ext cx="1571604" cy="1219200"/>
          </a:xfrm>
          <a:prstGeom prst="rect">
            <a:avLst/>
          </a:prstGeom>
        </p:spPr>
      </p:pic>
      <p:pic>
        <p:nvPicPr>
          <p:cNvPr id="8" name="Picture 7" descr="renkguzel.gif"/>
          <p:cNvPicPr>
            <a:picLocks noChangeAspect="1"/>
          </p:cNvPicPr>
          <p:nvPr/>
        </p:nvPicPr>
        <p:blipFill>
          <a:blip r:embed="rId3"/>
          <a:stretch>
            <a:fillRect/>
          </a:stretch>
        </p:blipFill>
        <p:spPr>
          <a:xfrm>
            <a:off x="7572396" y="5638800"/>
            <a:ext cx="1571604" cy="1219200"/>
          </a:xfrm>
          <a:prstGeom prst="rect">
            <a:avLst/>
          </a:prstGeom>
        </p:spPr>
      </p:pic>
      <p:pic>
        <p:nvPicPr>
          <p:cNvPr id="9" name="Picture 8" descr="renkguzel.gif"/>
          <p:cNvPicPr>
            <a:picLocks noChangeAspect="1"/>
          </p:cNvPicPr>
          <p:nvPr/>
        </p:nvPicPr>
        <p:blipFill>
          <a:blip r:embed="rId3"/>
          <a:stretch>
            <a:fillRect/>
          </a:stretch>
        </p:blipFill>
        <p:spPr>
          <a:xfrm>
            <a:off x="0" y="5638800"/>
            <a:ext cx="1571604" cy="1219200"/>
          </a:xfrm>
          <a:prstGeom prst="rect">
            <a:avLst/>
          </a:prstGeom>
        </p:spPr>
      </p:pic>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Dalil tentang Ridho</a:t>
            </a:r>
            <a:r>
              <a:rPr lang="id-ID" dirty="0" smtClean="0"/>
              <a:t/>
            </a:r>
            <a:br>
              <a:rPr lang="id-ID" dirty="0" smtClean="0"/>
            </a:br>
            <a:endParaRPr lang="id-ID" dirty="0"/>
          </a:p>
        </p:txBody>
      </p:sp>
      <p:sp>
        <p:nvSpPr>
          <p:cNvPr id="3" name="Content Placeholder 2"/>
          <p:cNvSpPr>
            <a:spLocks noGrp="1"/>
          </p:cNvSpPr>
          <p:nvPr>
            <p:ph idx="1"/>
          </p:nvPr>
        </p:nvSpPr>
        <p:spPr>
          <a:xfrm>
            <a:off x="457200" y="1268760"/>
            <a:ext cx="8229600" cy="5256584"/>
          </a:xfrm>
        </p:spPr>
        <p:txBody>
          <a:bodyPr>
            <a:normAutofit fontScale="85000" lnSpcReduction="10000"/>
          </a:bodyPr>
          <a:lstStyle/>
          <a:p>
            <a:pPr lvl="0">
              <a:buNone/>
            </a:pP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Qs.At-Taubah</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59</a:t>
            </a:r>
            <a:endParaRPr lang="id-ID" sz="3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rtl="1">
              <a:buNone/>
            </a:pPr>
            <a:r>
              <a:rPr lang="ar-SA" sz="4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وَلَوْ </a:t>
            </a:r>
            <a:r>
              <a:rPr lang="ar-SA" sz="4200" dirty="0">
                <a:ln w="18415" cmpd="sng">
                  <a:solidFill>
                    <a:srgbClr val="FFFFFF"/>
                  </a:solidFill>
                  <a:prstDash val="solid"/>
                </a:ln>
                <a:solidFill>
                  <a:srgbClr val="FFFFFF"/>
                </a:solidFill>
                <a:effectLst>
                  <a:outerShdw blurRad="63500" dir="3600000" algn="tl" rotWithShape="0">
                    <a:srgbClr val="000000">
                      <a:alpha val="70000"/>
                    </a:srgbClr>
                  </a:outerShdw>
                </a:effectLst>
              </a:rPr>
              <a:t>أَنَّهُمْ رَضُوْاْ مَا آتَاهُمُ اللّهُ وَرَسُولُهُوَقَالُواْ حَسْبُنَا اللّهُ </a:t>
            </a:r>
            <a:endParaRPr lang="id-ID" sz="4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rtl="1">
              <a:buNone/>
            </a:pPr>
            <a:r>
              <a:rPr lang="ar-SA" sz="4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سَيُؤْتِينَا </a:t>
            </a:r>
            <a:r>
              <a:rPr lang="ar-SA" sz="4200" dirty="0">
                <a:ln w="18415" cmpd="sng">
                  <a:solidFill>
                    <a:srgbClr val="FFFFFF"/>
                  </a:solidFill>
                  <a:prstDash val="solid"/>
                </a:ln>
                <a:solidFill>
                  <a:srgbClr val="FFFFFF"/>
                </a:solidFill>
                <a:effectLst>
                  <a:outerShdw blurRad="63500" dir="3600000" algn="tl" rotWithShape="0">
                    <a:srgbClr val="000000">
                      <a:alpha val="70000"/>
                    </a:srgbClr>
                  </a:outerShdw>
                </a:effectLst>
              </a:rPr>
              <a:t>اللّهُ مِن فَضْلِهِ وَرَسُولُهُ إِنَّا إِلَى اللّهِ رَاغِبُونَ</a:t>
            </a:r>
            <a:r>
              <a:rPr lang="ar-SA"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Artinya</a:t>
            </a: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a:t>
            </a:r>
          </a:p>
          <a:p>
            <a:pPr>
              <a:buNone/>
            </a:pP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Jikalau mereka sungguh-sungguh ridha dengan apa yang diberikan Allah dan RasulNya kepada mereka, dan berkata: "Cukuplah Allah bagi kami, Allah akan memberikan sebagian dari karunia-Nya dan demikian (pula) Rasul-Nya, sesungguhnya kami adalah orang-orang yang berharap kepada Allah," (tentulah yang demikian itu lebih baik bagi mereka). </a:t>
            </a:r>
          </a:p>
          <a:p>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Picture 3" descr="allah_1.gif"/>
          <p:cNvPicPr>
            <a:picLocks noChangeAspect="1"/>
          </p:cNvPicPr>
          <p:nvPr/>
        </p:nvPicPr>
        <p:blipFill>
          <a:blip r:embed="rId3"/>
          <a:stretch>
            <a:fillRect/>
          </a:stretch>
        </p:blipFill>
        <p:spPr>
          <a:xfrm>
            <a:off x="7643834" y="0"/>
            <a:ext cx="1219200" cy="1219200"/>
          </a:xfrm>
          <a:prstGeom prst="rect">
            <a:avLst/>
          </a:prstGeom>
        </p:spPr>
      </p:pic>
      <p:pic>
        <p:nvPicPr>
          <p:cNvPr id="5" name="Picture 4" descr="allah_1.gif"/>
          <p:cNvPicPr>
            <a:picLocks noChangeAspect="1"/>
          </p:cNvPicPr>
          <p:nvPr/>
        </p:nvPicPr>
        <p:blipFill>
          <a:blip r:embed="rId3"/>
          <a:stretch>
            <a:fillRect/>
          </a:stretch>
        </p:blipFill>
        <p:spPr>
          <a:xfrm>
            <a:off x="285720" y="0"/>
            <a:ext cx="1219200" cy="12192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endParaRPr lang="id-ID" dirty="0"/>
          </a:p>
        </p:txBody>
      </p:sp>
      <p:sp>
        <p:nvSpPr>
          <p:cNvPr id="3" name="Content Placeholder 2"/>
          <p:cNvSpPr>
            <a:spLocks noGrp="1"/>
          </p:cNvSpPr>
          <p:nvPr>
            <p:ph idx="1"/>
          </p:nvPr>
        </p:nvSpPr>
        <p:spPr/>
        <p:txBody>
          <a:bodyPr>
            <a:normAutofit fontScale="92500" lnSpcReduction="20000"/>
            <a:scene3d>
              <a:camera prst="orthographicFront"/>
              <a:lightRig rig="glow" dir="tl">
                <a:rot lat="0" lon="0" rev="5400000"/>
              </a:lightRig>
            </a:scene3d>
            <a:sp3d contourW="12700">
              <a:bevelT w="25400" h="25400"/>
              <a:contourClr>
                <a:schemeClr val="accent6">
                  <a:shade val="73000"/>
                </a:schemeClr>
              </a:contourClr>
            </a:sp3d>
          </a:bodyPr>
          <a:lstStyle/>
          <a:p>
            <a:pPr lvl="0"/>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Umi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adalah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semata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wayang</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ibu</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tuminah,umi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mengidap</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kanker</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otak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stadium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lanjut</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rawat</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Rumah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sakit</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sudah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2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bulan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Orang</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tuanya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sudah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melakukan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berbagai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cara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untuk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menyembuhkan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semata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wayangnya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tsb,namun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kunjung</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sembuh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juga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Akhirnya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Alloh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YME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berkehendak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Memanggilnya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tetapi</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Orang</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tuanya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Ikhlas</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merhidokan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karena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telah</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melakukan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upaya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terbaik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untuk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menyembuhkan</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anak</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semata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kesayangannya</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id-ID"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id-ID"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Striped Right Arrow 4"/>
          <p:cNvSpPr/>
          <p:nvPr/>
        </p:nvSpPr>
        <p:spPr>
          <a:xfrm rot="1080503">
            <a:off x="304309" y="-37742"/>
            <a:ext cx="2337565" cy="158128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b="1" dirty="0" smtClean="0"/>
              <a:t>Ridho</a:t>
            </a:r>
            <a:r>
              <a:rPr lang="id-ID" dirty="0" smtClean="0"/>
              <a:t/>
            </a:r>
            <a:br>
              <a:rPr lang="id-ID" dirty="0" smtClean="0"/>
            </a:br>
            <a:endParaRPr lang="id-ID" dirty="0"/>
          </a:p>
        </p:txBody>
      </p:sp>
      <p:pic>
        <p:nvPicPr>
          <p:cNvPr id="6" name="Picture 5" descr="allah_1.gif"/>
          <p:cNvPicPr>
            <a:picLocks noChangeAspect="1"/>
          </p:cNvPicPr>
          <p:nvPr/>
        </p:nvPicPr>
        <p:blipFill>
          <a:blip r:embed="rId3"/>
          <a:stretch>
            <a:fillRect/>
          </a:stretch>
        </p:blipFill>
        <p:spPr>
          <a:xfrm>
            <a:off x="6715140" y="214290"/>
            <a:ext cx="2005018" cy="1290638"/>
          </a:xfrm>
          <a:prstGeom prst="rect">
            <a:avLst/>
          </a:prstGeom>
        </p:spPr>
      </p:pic>
    </p:spTree>
  </p:cSld>
  <p:clrMapOvr>
    <a:masterClrMapping/>
  </p:clrMapOvr>
  <p:transition>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endParaRPr lang="id-ID" dirty="0"/>
          </a:p>
        </p:txBody>
      </p:sp>
      <p:sp>
        <p:nvSpPr>
          <p:cNvPr id="3" name="Content Placeholder 2"/>
          <p:cNvSpPr>
            <a:spLocks noGrp="1"/>
          </p:cNvSpPr>
          <p:nvPr>
            <p:ph idx="1"/>
          </p:nvPr>
        </p:nvSpPr>
        <p:spPr/>
        <p:txBody>
          <a:bodyPr>
            <a:normAutofit/>
          </a:bodyPr>
          <a:lstStyle/>
          <a:p>
            <a:endParaRPr lang="id-ID" dirty="0"/>
          </a:p>
          <a:p>
            <a:endParaRPr lang="id-ID" dirty="0"/>
          </a:p>
        </p:txBody>
      </p:sp>
      <p:sp>
        <p:nvSpPr>
          <p:cNvPr id="4" name="Snip Same Side Corner Rectangle 3"/>
          <p:cNvSpPr/>
          <p:nvPr/>
        </p:nvSpPr>
        <p:spPr>
          <a:xfrm>
            <a:off x="611560" y="1484784"/>
            <a:ext cx="7920880" cy="4896544"/>
          </a:xfrm>
          <a:prstGeom prst="snip2SameRect">
            <a:avLst/>
          </a:prstGeom>
        </p:spPr>
        <p:style>
          <a:lnRef idx="2">
            <a:schemeClr val="accent6"/>
          </a:lnRef>
          <a:fillRef idx="1">
            <a:schemeClr val="lt1"/>
          </a:fillRef>
          <a:effectRef idx="0">
            <a:schemeClr val="accent6"/>
          </a:effectRef>
          <a:fontRef idx="minor">
            <a:schemeClr val="dk1"/>
          </a:fontRef>
        </p:style>
        <p:txBody>
          <a:bodyPr rtlCol="0" anchor="ctr"/>
          <a:lstStyle/>
          <a:p>
            <a:r>
              <a:rPr lang="id-ID" sz="3600" dirty="0" smtClean="0"/>
              <a:t>1.dapat menjadikan seseorang lebih bertaqwa kepada Allah SWT.</a:t>
            </a:r>
          </a:p>
          <a:p>
            <a:r>
              <a:rPr lang="id-ID" sz="3600" dirty="0" smtClean="0"/>
              <a:t>2.menjadikan seseorang bersih hati dari fikirannya.</a:t>
            </a:r>
          </a:p>
          <a:p>
            <a:r>
              <a:rPr lang="id-ID" sz="3600" dirty="0" smtClean="0"/>
              <a:t>3.menjadikan seseorang tidak sombong dan riak</a:t>
            </a:r>
          </a:p>
          <a:p>
            <a:r>
              <a:rPr lang="id-ID" sz="3600" dirty="0" smtClean="0"/>
              <a:t>4.menjadikan manusia sadar,bahwa segala sesuatunya adalah milik Allah.</a:t>
            </a:r>
            <a:endParaRPr lang="id-ID" sz="3600" dirty="0"/>
          </a:p>
        </p:txBody>
      </p:sp>
      <p:sp>
        <p:nvSpPr>
          <p:cNvPr id="5" name="Flowchart: Preparation 4"/>
          <p:cNvSpPr/>
          <p:nvPr/>
        </p:nvSpPr>
        <p:spPr>
          <a:xfrm>
            <a:off x="2339752" y="260648"/>
            <a:ext cx="4176464" cy="1224136"/>
          </a:xfrm>
          <a:prstGeom prst="flowChartPreparation">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4400" b="1" dirty="0" smtClean="0"/>
              <a:t>Ridho</a:t>
            </a:r>
            <a:r>
              <a:rPr lang="id-ID" dirty="0" smtClean="0"/>
              <a:t/>
            </a:r>
            <a:br>
              <a:rPr lang="id-ID" dirty="0" smtClean="0"/>
            </a:br>
            <a:endParaRPr lang="id-ID" dirty="0"/>
          </a:p>
        </p:txBody>
      </p:sp>
      <p:pic>
        <p:nvPicPr>
          <p:cNvPr id="7" name="Picture 6" descr="Subhanallah.gif"/>
          <p:cNvPicPr>
            <a:picLocks noChangeAspect="1"/>
          </p:cNvPicPr>
          <p:nvPr/>
        </p:nvPicPr>
        <p:blipFill>
          <a:blip r:embed="rId3"/>
          <a:stretch>
            <a:fillRect/>
          </a:stretch>
        </p:blipFill>
        <p:spPr>
          <a:xfrm>
            <a:off x="357158" y="285728"/>
            <a:ext cx="1571636" cy="1214446"/>
          </a:xfrm>
          <a:prstGeom prst="rect">
            <a:avLst/>
          </a:prstGeom>
        </p:spPr>
      </p:pic>
      <p:pic>
        <p:nvPicPr>
          <p:cNvPr id="8" name="Picture 7" descr="Subhanallah.gif"/>
          <p:cNvPicPr>
            <a:picLocks noChangeAspect="1"/>
          </p:cNvPicPr>
          <p:nvPr/>
        </p:nvPicPr>
        <p:blipFill>
          <a:blip r:embed="rId3"/>
          <a:stretch>
            <a:fillRect/>
          </a:stretch>
        </p:blipFill>
        <p:spPr>
          <a:xfrm>
            <a:off x="7143768" y="285728"/>
            <a:ext cx="1571636" cy="1214446"/>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2.5"/>
                                          </p:val>
                                        </p:tav>
                                        <p:tav tm="100000">
                                          <p:val>
                                            <p:strVal val="#ppt_w"/>
                                          </p:val>
                                        </p:tav>
                                      </p:tavLst>
                                    </p:anim>
                                    <p:anim calcmode="lin" valueType="num">
                                      <p:cBhvr>
                                        <p:cTn id="8" dur="500" fill="hold"/>
                                        <p:tgtEl>
                                          <p:spTgt spid="4"/>
                                        </p:tgtEl>
                                        <p:attrNameLst>
                                          <p:attrName>ppt_h</p:attrName>
                                        </p:attrNameLst>
                                      </p:cBhvr>
                                      <p:tavLst>
                                        <p:tav tm="0">
                                          <p:val>
                                            <p:strVal val="#ppt_h*0.01"/>
                                          </p:val>
                                        </p:tav>
                                        <p:tav tm="100000">
                                          <p:val>
                                            <p:strVal val="#ppt_h"/>
                                          </p:val>
                                        </p:tav>
                                      </p:tavLst>
                                    </p:anim>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h+1"/>
                                          </p:val>
                                        </p:tav>
                                        <p:tav tm="100000">
                                          <p:val>
                                            <p:strVal val="#ppt_y"/>
                                          </p:val>
                                        </p:tav>
                                      </p:tavLst>
                                    </p:anim>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id-ID" dirty="0"/>
          </a:p>
        </p:txBody>
      </p:sp>
      <p:sp>
        <p:nvSpPr>
          <p:cNvPr id="3" name="Content Placeholder 2"/>
          <p:cNvSpPr>
            <a:spLocks noGrp="1"/>
          </p:cNvSpPr>
          <p:nvPr>
            <p:ph idx="1"/>
          </p:nvPr>
        </p:nvSpPr>
        <p:spPr/>
        <p:style>
          <a:lnRef idx="1">
            <a:schemeClr val="dk1"/>
          </a:lnRef>
          <a:fillRef idx="2">
            <a:schemeClr val="dk1"/>
          </a:fillRef>
          <a:effectRef idx="1">
            <a:schemeClr val="dk1"/>
          </a:effectRef>
          <a:fontRef idx="minor">
            <a:schemeClr val="dk1"/>
          </a:fontRef>
        </p:style>
        <p:txBody>
          <a:bodyPr/>
          <a:lstStyle/>
          <a:p>
            <a:pPr>
              <a:buNone/>
            </a:pPr>
            <a:r>
              <a:rPr lang="id-ID" dirty="0"/>
              <a:t>	</a:t>
            </a:r>
            <a:r>
              <a:rPr lang="id-ID" dirty="0" smtClean="0"/>
              <a:t>islam mengajarkan supaya setiap Agama muslim bekerja keras.tidak bermalasa-malasan sehingga hidupnya berkecukupan.Sebagai orang muslim kita jangan sampai malas bekerja, menjadi peminta-minta untuk memenuhi kebutuhan hidupnya.</a:t>
            </a:r>
          </a:p>
          <a:p>
            <a:endParaRPr lang="id-ID" dirty="0" smtClean="0"/>
          </a:p>
          <a:p>
            <a:pPr>
              <a:buNone/>
            </a:pPr>
            <a:endParaRPr lang="id-ID" dirty="0"/>
          </a:p>
        </p:txBody>
      </p:sp>
      <p:sp>
        <p:nvSpPr>
          <p:cNvPr id="4" name="Right Arrow 3"/>
          <p:cNvSpPr/>
          <p:nvPr/>
        </p:nvSpPr>
        <p:spPr>
          <a:xfrm>
            <a:off x="2143108" y="0"/>
            <a:ext cx="4752528" cy="180020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4000" b="1" dirty="0" smtClean="0"/>
              <a:t>PRODUKTIF</a:t>
            </a:r>
            <a:r>
              <a:rPr lang="id-ID" dirty="0" smtClean="0"/>
              <a:t/>
            </a:r>
            <a:br>
              <a:rPr lang="id-ID" dirty="0" smtClean="0"/>
            </a:br>
            <a:endParaRPr lang="id-ID" dirty="0"/>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fltVal val="0"/>
                                          </p:val>
                                        </p:tav>
                                        <p:tav tm="100000">
                                          <p:val>
                                            <p:strVal val="#ppt_w"/>
                                          </p:val>
                                        </p:tav>
                                      </p:tavLst>
                                    </p:anim>
                                    <p:anim calcmode="lin" valueType="num">
                                      <p:cBhvr>
                                        <p:cTn id="8" dur="1000" fill="hold"/>
                                        <p:tgtEl>
                                          <p:spTgt spid="3">
                                            <p:bg/>
                                          </p:spTgt>
                                        </p:tgtEl>
                                        <p:attrNameLst>
                                          <p:attrName>ppt_h</p:attrName>
                                        </p:attrNameLst>
                                      </p:cBhvr>
                                      <p:tavLst>
                                        <p:tav tm="0">
                                          <p:val>
                                            <p:fltVal val="0"/>
                                          </p:val>
                                        </p:tav>
                                        <p:tav tm="100000">
                                          <p:val>
                                            <p:strVal val="#ppt_h"/>
                                          </p:val>
                                        </p:tav>
                                      </p:tavLst>
                                    </p:anim>
                                    <p:anim calcmode="lin" valueType="num">
                                      <p:cBhvr>
                                        <p:cTn id="9" dur="1000" fill="hold"/>
                                        <p:tgtEl>
                                          <p:spTgt spid="3">
                                            <p:bg/>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bg/>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smtClean="0"/>
              <a:t>Dalil tentang Produktif</a:t>
            </a:r>
            <a:r>
              <a:rPr lang="id-ID" dirty="0" smtClean="0"/>
              <a:t/>
            </a:r>
            <a:br>
              <a:rPr lang="id-ID" dirty="0" smtClean="0"/>
            </a:br>
            <a:endParaRPr lang="id-ID" dirty="0"/>
          </a:p>
        </p:txBody>
      </p:sp>
      <p:sp>
        <p:nvSpPr>
          <p:cNvPr id="3" name="Content Placeholder 2"/>
          <p:cNvSpPr>
            <a:spLocks noGrp="1"/>
          </p:cNvSpPr>
          <p:nvPr>
            <p:ph idx="1"/>
          </p:nvPr>
        </p:nvSpPr>
        <p:spPr>
          <a:xfrm>
            <a:off x="457200" y="1600201"/>
            <a:ext cx="8229600" cy="4043378"/>
          </a:xfrm>
        </p:spPr>
        <p:txBody>
          <a:bodyPr>
            <a:normAutofit fontScale="92500" lnSpcReduction="20000"/>
          </a:bodyPr>
          <a:lstStyle/>
          <a:p>
            <a:pPr>
              <a:buNone/>
            </a:pPr>
            <a:r>
              <a:rPr lang="id-ID" dirty="0" smtClean="0"/>
              <a:t>QS.Ash-Shaaffat </a:t>
            </a:r>
            <a:r>
              <a:rPr lang="id-ID" dirty="0"/>
              <a:t>ayat 37 </a:t>
            </a:r>
          </a:p>
          <a:p>
            <a:pPr>
              <a:buNone/>
            </a:pPr>
            <a:r>
              <a:rPr lang="id-ID" dirty="0"/>
              <a:t> </a:t>
            </a:r>
            <a:r>
              <a:rPr lang="ar-SA" dirty="0"/>
              <a:t> </a:t>
            </a:r>
            <a:endParaRPr lang="id-ID" dirty="0"/>
          </a:p>
          <a:p>
            <a:pPr rtl="1">
              <a:buNone/>
            </a:pPr>
            <a:r>
              <a:rPr lang="ar-SA" sz="3900" dirty="0"/>
              <a:t>لِمِثْلِ هَذَا فَلْيَعْمَلْ الْعَامِلُونَ</a:t>
            </a:r>
            <a:r>
              <a:rPr lang="ar-SA" dirty="0"/>
              <a:t> </a:t>
            </a:r>
            <a:endParaRPr lang="id-ID" dirty="0"/>
          </a:p>
          <a:p>
            <a:pPr rtl="1">
              <a:buNone/>
            </a:pPr>
            <a:r>
              <a:rPr lang="ar-SA" dirty="0"/>
              <a:t>                                                                                                                                                </a:t>
            </a:r>
            <a:endParaRPr lang="id-ID" dirty="0"/>
          </a:p>
          <a:p>
            <a:pPr rtl="1">
              <a:buNone/>
            </a:pPr>
            <a:r>
              <a:rPr lang="ar-SA" dirty="0"/>
              <a:t>                                                                                                                             :Artinya       </a:t>
            </a:r>
            <a:endParaRPr lang="id-ID" dirty="0"/>
          </a:p>
          <a:p>
            <a:pPr>
              <a:buNone/>
            </a:pPr>
            <a:r>
              <a:rPr lang="id-ID" dirty="0"/>
              <a:t>Untuk kemenangan serupa ini hendaklah berusaha orang-orang yang bekerja" </a:t>
            </a:r>
          </a:p>
          <a:p>
            <a:pPr rtl="1">
              <a:buNone/>
            </a:pPr>
            <a:r>
              <a:rPr lang="id-ID" dirty="0"/>
              <a:t> </a:t>
            </a:r>
          </a:p>
          <a:p>
            <a:endParaRPr lang="id-ID" dirty="0"/>
          </a:p>
        </p:txBody>
      </p:sp>
      <p:pic>
        <p:nvPicPr>
          <p:cNvPr id="4" name="Picture 3" descr="allah_1.gif"/>
          <p:cNvPicPr>
            <a:picLocks noChangeAspect="1"/>
          </p:cNvPicPr>
          <p:nvPr/>
        </p:nvPicPr>
        <p:blipFill>
          <a:blip r:embed="rId3"/>
          <a:stretch>
            <a:fillRect/>
          </a:stretch>
        </p:blipFill>
        <p:spPr>
          <a:xfrm>
            <a:off x="7358082" y="0"/>
            <a:ext cx="1785918" cy="1571612"/>
          </a:xfrm>
          <a:prstGeom prst="rect">
            <a:avLst/>
          </a:prstGeom>
        </p:spPr>
      </p:pic>
      <p:pic>
        <p:nvPicPr>
          <p:cNvPr id="5" name="Picture 4" descr="allah_1.gif"/>
          <p:cNvPicPr>
            <a:picLocks noChangeAspect="1"/>
          </p:cNvPicPr>
          <p:nvPr/>
        </p:nvPicPr>
        <p:blipFill>
          <a:blip r:embed="rId3"/>
          <a:stretch>
            <a:fillRect/>
          </a:stretch>
        </p:blipFill>
        <p:spPr>
          <a:xfrm>
            <a:off x="0" y="0"/>
            <a:ext cx="1785918" cy="1571612"/>
          </a:xfrm>
          <a:prstGeom prst="rect">
            <a:avLst/>
          </a:prstGeom>
        </p:spPr>
      </p:pic>
      <p:pic>
        <p:nvPicPr>
          <p:cNvPr id="6" name="Picture 5" descr="allah_1.gif"/>
          <p:cNvPicPr>
            <a:picLocks noChangeAspect="1"/>
          </p:cNvPicPr>
          <p:nvPr/>
        </p:nvPicPr>
        <p:blipFill>
          <a:blip r:embed="rId3"/>
          <a:stretch>
            <a:fillRect/>
          </a:stretch>
        </p:blipFill>
        <p:spPr>
          <a:xfrm>
            <a:off x="7358082" y="5286388"/>
            <a:ext cx="1785918" cy="1571612"/>
          </a:xfrm>
          <a:prstGeom prst="rect">
            <a:avLst/>
          </a:prstGeom>
        </p:spPr>
      </p:pic>
      <p:pic>
        <p:nvPicPr>
          <p:cNvPr id="7" name="Picture 6" descr="allah_1.gif"/>
          <p:cNvPicPr>
            <a:picLocks noChangeAspect="1"/>
          </p:cNvPicPr>
          <p:nvPr/>
        </p:nvPicPr>
        <p:blipFill>
          <a:blip r:embed="rId3"/>
          <a:stretch>
            <a:fillRect/>
          </a:stretch>
        </p:blipFill>
        <p:spPr>
          <a:xfrm>
            <a:off x="0" y="5286388"/>
            <a:ext cx="1785918" cy="1571612"/>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id-ID" b="1" dirty="0" smtClean="0">
                <a:solidFill>
                  <a:schemeClr val="bg1"/>
                </a:solidFill>
              </a:rPr>
              <a:t>Produktif</a:t>
            </a:r>
            <a:r>
              <a:rPr lang="id-ID" dirty="0" smtClean="0">
                <a:solidFill>
                  <a:schemeClr val="bg1"/>
                </a:solidFill>
              </a:rPr>
              <a:t/>
            </a:r>
            <a:br>
              <a:rPr lang="id-ID" dirty="0" smtClean="0">
                <a:solidFill>
                  <a:schemeClr val="bg1"/>
                </a:solidFill>
              </a:rPr>
            </a:br>
            <a:endParaRPr lang="id-ID" dirty="0">
              <a:solidFill>
                <a:schemeClr val="bg1"/>
              </a:solidFill>
            </a:endParaRPr>
          </a:p>
        </p:txBody>
      </p:sp>
      <p:sp>
        <p:nvSpPr>
          <p:cNvPr id="3" name="Content Placeholder 2"/>
          <p:cNvSpPr>
            <a:spLocks noGrp="1"/>
          </p:cNvSpPr>
          <p:nvPr>
            <p:ph idx="1"/>
          </p:nvPr>
        </p:nvSpPr>
        <p:spPr/>
        <p:txBody>
          <a:bodyPr>
            <a:normAutofit/>
          </a:bodyPr>
          <a:lstStyle/>
          <a:p>
            <a:pPr>
              <a:buNone/>
            </a:pPr>
            <a:endParaRPr lang="id-ID" dirty="0"/>
          </a:p>
        </p:txBody>
      </p:sp>
      <p:sp>
        <p:nvSpPr>
          <p:cNvPr id="4" name="Rounded Rectangle 3"/>
          <p:cNvSpPr/>
          <p:nvPr/>
        </p:nvSpPr>
        <p:spPr>
          <a:xfrm>
            <a:off x="539552" y="1556792"/>
            <a:ext cx="7992888" cy="496855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buNone/>
            </a:pPr>
            <a:r>
              <a:rPr lang="en-US" sz="2800" dirty="0" err="1" smtClean="0">
                <a:solidFill>
                  <a:schemeClr val="bg1"/>
                </a:solidFill>
              </a:rPr>
              <a:t>Chairul</a:t>
            </a:r>
            <a:r>
              <a:rPr lang="en-US" sz="2800" dirty="0" smtClean="0">
                <a:solidFill>
                  <a:schemeClr val="bg1"/>
                </a:solidFill>
              </a:rPr>
              <a:t> </a:t>
            </a:r>
            <a:r>
              <a:rPr lang="en-US" sz="2800" dirty="0" err="1" smtClean="0">
                <a:solidFill>
                  <a:schemeClr val="bg1"/>
                </a:solidFill>
              </a:rPr>
              <a:t>Tanjung</a:t>
            </a:r>
            <a:r>
              <a:rPr lang="en-US" sz="2800" dirty="0" smtClean="0">
                <a:solidFill>
                  <a:schemeClr val="bg1"/>
                </a:solidFill>
              </a:rPr>
              <a:t> </a:t>
            </a:r>
            <a:r>
              <a:rPr lang="en-US" sz="2800" dirty="0" err="1" smtClean="0">
                <a:solidFill>
                  <a:schemeClr val="bg1"/>
                </a:solidFill>
              </a:rPr>
              <a:t>seorang</a:t>
            </a:r>
            <a:r>
              <a:rPr lang="en-US" sz="2800" dirty="0" smtClean="0">
                <a:solidFill>
                  <a:schemeClr val="bg1"/>
                </a:solidFill>
              </a:rPr>
              <a:t> </a:t>
            </a:r>
            <a:r>
              <a:rPr lang="en-US" sz="2800" dirty="0" err="1" smtClean="0">
                <a:solidFill>
                  <a:schemeClr val="bg1"/>
                </a:solidFill>
              </a:rPr>
              <a:t>mahasiswa</a:t>
            </a:r>
            <a:r>
              <a:rPr lang="en-US" sz="2800" dirty="0" smtClean="0">
                <a:solidFill>
                  <a:schemeClr val="bg1"/>
                </a:solidFill>
              </a:rPr>
              <a:t> yang </a:t>
            </a:r>
            <a:r>
              <a:rPr lang="en-US" sz="2800" dirty="0" err="1" smtClean="0">
                <a:solidFill>
                  <a:schemeClr val="bg1"/>
                </a:solidFill>
              </a:rPr>
              <a:t>rajin</a:t>
            </a:r>
            <a:r>
              <a:rPr lang="en-US" sz="2800" dirty="0" smtClean="0">
                <a:solidFill>
                  <a:schemeClr val="bg1"/>
                </a:solidFill>
              </a:rPr>
              <a:t> </a:t>
            </a:r>
            <a:r>
              <a:rPr lang="en-US" sz="2800" dirty="0" err="1" smtClean="0">
                <a:solidFill>
                  <a:schemeClr val="bg1"/>
                </a:solidFill>
              </a:rPr>
              <a:t>belajar</a:t>
            </a:r>
            <a:r>
              <a:rPr lang="en-US" sz="2800" dirty="0" smtClean="0">
                <a:solidFill>
                  <a:schemeClr val="bg1"/>
                </a:solidFill>
              </a:rPr>
              <a:t> </a:t>
            </a:r>
            <a:r>
              <a:rPr lang="en-US" sz="2800" dirty="0" err="1" smtClean="0">
                <a:solidFill>
                  <a:schemeClr val="bg1"/>
                </a:solidFill>
              </a:rPr>
              <a:t>dan</a:t>
            </a:r>
            <a:r>
              <a:rPr lang="en-US" sz="2800" dirty="0" smtClean="0">
                <a:solidFill>
                  <a:schemeClr val="bg1"/>
                </a:solidFill>
              </a:rPr>
              <a:t> </a:t>
            </a:r>
            <a:r>
              <a:rPr lang="en-US" sz="2800" dirty="0" err="1" smtClean="0">
                <a:solidFill>
                  <a:schemeClr val="bg1"/>
                </a:solidFill>
              </a:rPr>
              <a:t>bekerja,dia</a:t>
            </a:r>
            <a:r>
              <a:rPr lang="en-US" sz="2800" dirty="0" smtClean="0">
                <a:solidFill>
                  <a:schemeClr val="bg1"/>
                </a:solidFill>
              </a:rPr>
              <a:t> </a:t>
            </a:r>
            <a:r>
              <a:rPr lang="en-US" sz="2800" dirty="0" err="1" smtClean="0">
                <a:solidFill>
                  <a:schemeClr val="bg1"/>
                </a:solidFill>
              </a:rPr>
              <a:t>kuliah</a:t>
            </a:r>
            <a:r>
              <a:rPr lang="en-US" sz="2800" dirty="0" smtClean="0">
                <a:solidFill>
                  <a:schemeClr val="bg1"/>
                </a:solidFill>
              </a:rPr>
              <a:t> </a:t>
            </a:r>
            <a:r>
              <a:rPr lang="en-US" sz="2800" dirty="0" err="1" smtClean="0">
                <a:solidFill>
                  <a:schemeClr val="bg1"/>
                </a:solidFill>
              </a:rPr>
              <a:t>dengan</a:t>
            </a:r>
            <a:r>
              <a:rPr lang="en-US" sz="2800" dirty="0" smtClean="0">
                <a:solidFill>
                  <a:schemeClr val="bg1"/>
                </a:solidFill>
              </a:rPr>
              <a:t> </a:t>
            </a:r>
            <a:r>
              <a:rPr lang="en-US" sz="2800" dirty="0" err="1" smtClean="0">
                <a:solidFill>
                  <a:schemeClr val="bg1"/>
                </a:solidFill>
              </a:rPr>
              <a:t>biayanya</a:t>
            </a:r>
            <a:r>
              <a:rPr lang="en-US" sz="2800" dirty="0" smtClean="0">
                <a:solidFill>
                  <a:schemeClr val="bg1"/>
                </a:solidFill>
              </a:rPr>
              <a:t> </a:t>
            </a:r>
            <a:r>
              <a:rPr lang="en-US" sz="2800" dirty="0" err="1" smtClean="0">
                <a:solidFill>
                  <a:schemeClr val="bg1"/>
                </a:solidFill>
              </a:rPr>
              <a:t>sendiri</a:t>
            </a:r>
            <a:r>
              <a:rPr lang="en-US" sz="2800" dirty="0" smtClean="0">
                <a:solidFill>
                  <a:schemeClr val="bg1"/>
                </a:solidFill>
              </a:rPr>
              <a:t> </a:t>
            </a:r>
            <a:r>
              <a:rPr lang="en-US" sz="2800" dirty="0" err="1" smtClean="0">
                <a:solidFill>
                  <a:schemeClr val="bg1"/>
                </a:solidFill>
              </a:rPr>
              <a:t>dengan</a:t>
            </a:r>
            <a:r>
              <a:rPr lang="en-US" sz="2800" dirty="0" smtClean="0">
                <a:solidFill>
                  <a:schemeClr val="bg1"/>
                </a:solidFill>
              </a:rPr>
              <a:t> </a:t>
            </a:r>
            <a:r>
              <a:rPr lang="en-US" sz="2800" dirty="0" err="1" smtClean="0">
                <a:solidFill>
                  <a:schemeClr val="bg1"/>
                </a:solidFill>
              </a:rPr>
              <a:t>cara</a:t>
            </a:r>
            <a:r>
              <a:rPr lang="en-US" sz="2800" dirty="0" smtClean="0">
                <a:solidFill>
                  <a:schemeClr val="bg1"/>
                </a:solidFill>
              </a:rPr>
              <a:t> </a:t>
            </a:r>
            <a:r>
              <a:rPr lang="en-US" sz="2800" dirty="0" err="1" smtClean="0">
                <a:solidFill>
                  <a:schemeClr val="bg1"/>
                </a:solidFill>
              </a:rPr>
              <a:t>memberikan</a:t>
            </a:r>
            <a:r>
              <a:rPr lang="en-US" sz="2800" dirty="0" smtClean="0">
                <a:solidFill>
                  <a:schemeClr val="bg1"/>
                </a:solidFill>
              </a:rPr>
              <a:t> </a:t>
            </a:r>
            <a:r>
              <a:rPr lang="en-US" sz="2800" dirty="0" err="1" smtClean="0">
                <a:solidFill>
                  <a:schemeClr val="bg1"/>
                </a:solidFill>
              </a:rPr>
              <a:t>layanan</a:t>
            </a:r>
            <a:r>
              <a:rPr lang="en-US" sz="2800" dirty="0" smtClean="0">
                <a:solidFill>
                  <a:schemeClr val="bg1"/>
                </a:solidFill>
              </a:rPr>
              <a:t> </a:t>
            </a:r>
            <a:r>
              <a:rPr lang="en-US" sz="2800" dirty="0" err="1" smtClean="0">
                <a:solidFill>
                  <a:schemeClr val="bg1"/>
                </a:solidFill>
              </a:rPr>
              <a:t>jasa</a:t>
            </a:r>
            <a:r>
              <a:rPr lang="en-US" sz="2800" dirty="0" smtClean="0">
                <a:solidFill>
                  <a:schemeClr val="bg1"/>
                </a:solidFill>
              </a:rPr>
              <a:t> </a:t>
            </a:r>
            <a:r>
              <a:rPr lang="en-US" sz="2800" dirty="0" err="1" smtClean="0">
                <a:solidFill>
                  <a:schemeClr val="bg1"/>
                </a:solidFill>
              </a:rPr>
              <a:t>kepada</a:t>
            </a:r>
            <a:r>
              <a:rPr lang="en-US" sz="2800" dirty="0" smtClean="0">
                <a:solidFill>
                  <a:schemeClr val="bg1"/>
                </a:solidFill>
              </a:rPr>
              <a:t> </a:t>
            </a:r>
            <a:r>
              <a:rPr lang="en-US" sz="2800" dirty="0" err="1" smtClean="0">
                <a:solidFill>
                  <a:schemeClr val="bg1"/>
                </a:solidFill>
              </a:rPr>
              <a:t>teman-temanya</a:t>
            </a:r>
            <a:r>
              <a:rPr lang="en-US" sz="2800" dirty="0" smtClean="0">
                <a:solidFill>
                  <a:schemeClr val="bg1"/>
                </a:solidFill>
              </a:rPr>
              <a:t> </a:t>
            </a:r>
            <a:r>
              <a:rPr lang="en-US" sz="2800" dirty="0" err="1" smtClean="0">
                <a:solidFill>
                  <a:schemeClr val="bg1"/>
                </a:solidFill>
              </a:rPr>
              <a:t>di</a:t>
            </a:r>
            <a:r>
              <a:rPr lang="en-US" sz="2800" dirty="0" smtClean="0">
                <a:solidFill>
                  <a:schemeClr val="bg1"/>
                </a:solidFill>
              </a:rPr>
              <a:t> </a:t>
            </a:r>
            <a:r>
              <a:rPr lang="en-US" sz="2800" dirty="0" err="1" smtClean="0">
                <a:solidFill>
                  <a:schemeClr val="bg1"/>
                </a:solidFill>
              </a:rPr>
              <a:t>kampus</a:t>
            </a:r>
            <a:r>
              <a:rPr lang="en-US" sz="2800" dirty="0" smtClean="0">
                <a:solidFill>
                  <a:schemeClr val="bg1"/>
                </a:solidFill>
              </a:rPr>
              <a:t> </a:t>
            </a:r>
            <a:r>
              <a:rPr lang="en-US" sz="2800" dirty="0" err="1" smtClean="0">
                <a:solidFill>
                  <a:schemeClr val="bg1"/>
                </a:solidFill>
              </a:rPr>
              <a:t>yg</a:t>
            </a:r>
            <a:r>
              <a:rPr lang="en-US" sz="2800" dirty="0" smtClean="0">
                <a:solidFill>
                  <a:schemeClr val="bg1"/>
                </a:solidFill>
              </a:rPr>
              <a:t> </a:t>
            </a:r>
            <a:r>
              <a:rPr lang="en-US" sz="2800" dirty="0" err="1" smtClean="0">
                <a:solidFill>
                  <a:schemeClr val="bg1"/>
                </a:solidFill>
              </a:rPr>
              <a:t>berupa</a:t>
            </a:r>
            <a:r>
              <a:rPr lang="en-US" sz="2800" dirty="0" smtClean="0">
                <a:solidFill>
                  <a:schemeClr val="bg1"/>
                </a:solidFill>
              </a:rPr>
              <a:t> </a:t>
            </a:r>
            <a:r>
              <a:rPr lang="en-US" sz="2800" dirty="0" err="1" smtClean="0">
                <a:solidFill>
                  <a:schemeClr val="bg1"/>
                </a:solidFill>
              </a:rPr>
              <a:t>Fotocopy</a:t>
            </a:r>
            <a:r>
              <a:rPr lang="en-US" sz="2800" dirty="0" smtClean="0">
                <a:solidFill>
                  <a:schemeClr val="bg1"/>
                </a:solidFill>
              </a:rPr>
              <a:t> </a:t>
            </a:r>
            <a:r>
              <a:rPr lang="en-US" sz="2800" dirty="0" err="1" smtClean="0">
                <a:solidFill>
                  <a:schemeClr val="bg1"/>
                </a:solidFill>
              </a:rPr>
              <a:t>dan</a:t>
            </a:r>
            <a:r>
              <a:rPr lang="en-US" sz="2800" dirty="0" smtClean="0">
                <a:solidFill>
                  <a:schemeClr val="bg1"/>
                </a:solidFill>
              </a:rPr>
              <a:t> printing </a:t>
            </a:r>
            <a:r>
              <a:rPr lang="en-US" sz="2800" dirty="0" err="1" smtClean="0">
                <a:solidFill>
                  <a:schemeClr val="bg1"/>
                </a:solidFill>
              </a:rPr>
              <a:t>yg</a:t>
            </a:r>
            <a:r>
              <a:rPr lang="en-US" sz="2800" dirty="0" smtClean="0">
                <a:solidFill>
                  <a:schemeClr val="bg1"/>
                </a:solidFill>
              </a:rPr>
              <a:t> </a:t>
            </a:r>
            <a:r>
              <a:rPr lang="en-US" sz="2800" dirty="0" err="1" smtClean="0">
                <a:solidFill>
                  <a:schemeClr val="bg1"/>
                </a:solidFill>
              </a:rPr>
              <a:t>harganya</a:t>
            </a:r>
            <a:r>
              <a:rPr lang="en-US" sz="2800" dirty="0" smtClean="0">
                <a:solidFill>
                  <a:schemeClr val="bg1"/>
                </a:solidFill>
              </a:rPr>
              <a:t> </a:t>
            </a:r>
            <a:r>
              <a:rPr lang="en-US" sz="2800" dirty="0" err="1" smtClean="0">
                <a:solidFill>
                  <a:schemeClr val="bg1"/>
                </a:solidFill>
              </a:rPr>
              <a:t>jauh</a:t>
            </a:r>
            <a:r>
              <a:rPr lang="en-US" sz="2800" dirty="0" smtClean="0">
                <a:solidFill>
                  <a:schemeClr val="bg1"/>
                </a:solidFill>
              </a:rPr>
              <a:t> </a:t>
            </a:r>
            <a:r>
              <a:rPr lang="en-US" sz="2800" dirty="0" err="1" smtClean="0">
                <a:solidFill>
                  <a:schemeClr val="bg1"/>
                </a:solidFill>
              </a:rPr>
              <a:t>lebih</a:t>
            </a:r>
            <a:r>
              <a:rPr lang="en-US" sz="2800" dirty="0" smtClean="0">
                <a:solidFill>
                  <a:schemeClr val="bg1"/>
                </a:solidFill>
              </a:rPr>
              <a:t> </a:t>
            </a:r>
            <a:r>
              <a:rPr lang="en-US" sz="2800" dirty="0" err="1" smtClean="0">
                <a:solidFill>
                  <a:schemeClr val="bg1"/>
                </a:solidFill>
              </a:rPr>
              <a:t>murah</a:t>
            </a:r>
            <a:r>
              <a:rPr lang="en-US" sz="2800" dirty="0" smtClean="0">
                <a:solidFill>
                  <a:schemeClr val="bg1"/>
                </a:solidFill>
              </a:rPr>
              <a:t> </a:t>
            </a:r>
            <a:r>
              <a:rPr lang="en-US" sz="2800" dirty="0" err="1" smtClean="0">
                <a:solidFill>
                  <a:schemeClr val="bg1"/>
                </a:solidFill>
              </a:rPr>
              <a:t>dari</a:t>
            </a:r>
            <a:r>
              <a:rPr lang="en-US" sz="2800" dirty="0" smtClean="0">
                <a:solidFill>
                  <a:schemeClr val="bg1"/>
                </a:solidFill>
              </a:rPr>
              <a:t> </a:t>
            </a:r>
            <a:r>
              <a:rPr lang="en-US" sz="2800" dirty="0" err="1" smtClean="0">
                <a:solidFill>
                  <a:schemeClr val="bg1"/>
                </a:solidFill>
              </a:rPr>
              <a:t>pada</a:t>
            </a:r>
            <a:r>
              <a:rPr lang="en-US" sz="2800" dirty="0" smtClean="0">
                <a:solidFill>
                  <a:schemeClr val="bg1"/>
                </a:solidFill>
              </a:rPr>
              <a:t> </a:t>
            </a:r>
            <a:r>
              <a:rPr lang="en-US" sz="2800" dirty="0" err="1" smtClean="0">
                <a:solidFill>
                  <a:schemeClr val="bg1"/>
                </a:solidFill>
              </a:rPr>
              <a:t>di</a:t>
            </a:r>
            <a:r>
              <a:rPr lang="en-US" sz="2800" dirty="0" smtClean="0">
                <a:solidFill>
                  <a:schemeClr val="bg1"/>
                </a:solidFill>
              </a:rPr>
              <a:t> </a:t>
            </a:r>
            <a:r>
              <a:rPr lang="en-US" sz="2800" dirty="0" err="1" smtClean="0">
                <a:solidFill>
                  <a:schemeClr val="bg1"/>
                </a:solidFill>
              </a:rPr>
              <a:t>kampus</a:t>
            </a:r>
            <a:r>
              <a:rPr lang="en-US" sz="2800" dirty="0" smtClean="0">
                <a:solidFill>
                  <a:schemeClr val="bg1"/>
                </a:solidFill>
              </a:rPr>
              <a:t>. </a:t>
            </a:r>
            <a:r>
              <a:rPr lang="en-US" sz="2800" dirty="0" err="1" smtClean="0">
                <a:solidFill>
                  <a:schemeClr val="bg1"/>
                </a:solidFill>
              </a:rPr>
              <a:t>semakin</a:t>
            </a:r>
            <a:r>
              <a:rPr lang="en-US" sz="2800" dirty="0" smtClean="0">
                <a:solidFill>
                  <a:schemeClr val="bg1"/>
                </a:solidFill>
              </a:rPr>
              <a:t> lama </a:t>
            </a:r>
            <a:r>
              <a:rPr lang="en-US" sz="2800" dirty="0" err="1" smtClean="0">
                <a:solidFill>
                  <a:schemeClr val="bg1"/>
                </a:solidFill>
              </a:rPr>
              <a:t>usahanya</a:t>
            </a:r>
            <a:r>
              <a:rPr lang="en-US" sz="2800" dirty="0" smtClean="0">
                <a:solidFill>
                  <a:schemeClr val="bg1"/>
                </a:solidFill>
              </a:rPr>
              <a:t> </a:t>
            </a:r>
            <a:r>
              <a:rPr lang="en-US" sz="2800" dirty="0" err="1" smtClean="0">
                <a:solidFill>
                  <a:schemeClr val="bg1"/>
                </a:solidFill>
              </a:rPr>
              <a:t>semakin</a:t>
            </a:r>
            <a:r>
              <a:rPr lang="en-US" sz="2800" dirty="0" smtClean="0">
                <a:solidFill>
                  <a:schemeClr val="bg1"/>
                </a:solidFill>
              </a:rPr>
              <a:t> </a:t>
            </a:r>
            <a:r>
              <a:rPr lang="en-US" sz="2800" dirty="0" err="1" smtClean="0">
                <a:solidFill>
                  <a:schemeClr val="bg1"/>
                </a:solidFill>
              </a:rPr>
              <a:t>berkembang</a:t>
            </a:r>
            <a:r>
              <a:rPr lang="en-US" sz="2800" dirty="0" smtClean="0">
                <a:solidFill>
                  <a:schemeClr val="bg1"/>
                </a:solidFill>
              </a:rPr>
              <a:t> </a:t>
            </a:r>
            <a:r>
              <a:rPr lang="en-US" sz="2800" dirty="0" err="1" smtClean="0">
                <a:solidFill>
                  <a:schemeClr val="bg1"/>
                </a:solidFill>
              </a:rPr>
              <a:t>dengan</a:t>
            </a:r>
            <a:r>
              <a:rPr lang="en-US" sz="2800" dirty="0" smtClean="0">
                <a:solidFill>
                  <a:schemeClr val="bg1"/>
                </a:solidFill>
              </a:rPr>
              <a:t> </a:t>
            </a:r>
            <a:r>
              <a:rPr lang="en-US" sz="2800" dirty="0" err="1" smtClean="0">
                <a:solidFill>
                  <a:schemeClr val="bg1"/>
                </a:solidFill>
              </a:rPr>
              <a:t>di</a:t>
            </a:r>
            <a:r>
              <a:rPr lang="en-US" sz="2800" dirty="0" smtClean="0">
                <a:solidFill>
                  <a:schemeClr val="bg1"/>
                </a:solidFill>
              </a:rPr>
              <a:t> </a:t>
            </a:r>
            <a:r>
              <a:rPr lang="en-US" sz="2800" dirty="0" err="1" smtClean="0">
                <a:solidFill>
                  <a:schemeClr val="bg1"/>
                </a:solidFill>
              </a:rPr>
              <a:t>imbangi</a:t>
            </a:r>
            <a:r>
              <a:rPr lang="en-US" sz="2800" dirty="0" smtClean="0">
                <a:solidFill>
                  <a:schemeClr val="bg1"/>
                </a:solidFill>
              </a:rPr>
              <a:t> </a:t>
            </a:r>
            <a:r>
              <a:rPr lang="en-US" sz="2800" dirty="0" err="1" smtClean="0">
                <a:solidFill>
                  <a:schemeClr val="bg1"/>
                </a:solidFill>
              </a:rPr>
              <a:t>ibadah</a:t>
            </a:r>
            <a:r>
              <a:rPr lang="en-US" sz="2800" dirty="0" smtClean="0">
                <a:solidFill>
                  <a:schemeClr val="bg1"/>
                </a:solidFill>
              </a:rPr>
              <a:t> </a:t>
            </a:r>
            <a:r>
              <a:rPr lang="en-US" sz="2800" dirty="0" err="1" smtClean="0">
                <a:solidFill>
                  <a:schemeClr val="bg1"/>
                </a:solidFill>
              </a:rPr>
              <a:t>yg</a:t>
            </a:r>
            <a:r>
              <a:rPr lang="en-US" sz="2800" dirty="0" smtClean="0">
                <a:solidFill>
                  <a:schemeClr val="bg1"/>
                </a:solidFill>
              </a:rPr>
              <a:t> </a:t>
            </a:r>
            <a:r>
              <a:rPr lang="en-US" sz="2800" dirty="0" err="1" smtClean="0">
                <a:solidFill>
                  <a:schemeClr val="bg1"/>
                </a:solidFill>
              </a:rPr>
              <a:t>khusuq</a:t>
            </a:r>
            <a:r>
              <a:rPr lang="en-US" sz="2800" dirty="0" smtClean="0">
                <a:solidFill>
                  <a:schemeClr val="bg1"/>
                </a:solidFill>
              </a:rPr>
              <a:t>. </a:t>
            </a:r>
            <a:r>
              <a:rPr lang="en-US" sz="2800" dirty="0" err="1" smtClean="0">
                <a:solidFill>
                  <a:schemeClr val="bg1"/>
                </a:solidFill>
              </a:rPr>
              <a:t>Hingga</a:t>
            </a:r>
            <a:r>
              <a:rPr lang="en-US" sz="2800" dirty="0" smtClean="0">
                <a:solidFill>
                  <a:schemeClr val="bg1"/>
                </a:solidFill>
              </a:rPr>
              <a:t> </a:t>
            </a:r>
            <a:r>
              <a:rPr lang="en-US" sz="2800" dirty="0" err="1" smtClean="0">
                <a:solidFill>
                  <a:schemeClr val="bg1"/>
                </a:solidFill>
              </a:rPr>
              <a:t>sekarang</a:t>
            </a:r>
            <a:r>
              <a:rPr lang="en-US" sz="2800" dirty="0" smtClean="0">
                <a:solidFill>
                  <a:schemeClr val="bg1"/>
                </a:solidFill>
              </a:rPr>
              <a:t> </a:t>
            </a:r>
            <a:r>
              <a:rPr lang="en-US" sz="2800" dirty="0" err="1" smtClean="0">
                <a:solidFill>
                  <a:schemeClr val="bg1"/>
                </a:solidFill>
              </a:rPr>
              <a:t>ini</a:t>
            </a:r>
            <a:r>
              <a:rPr lang="en-US" sz="2800" dirty="0" smtClean="0">
                <a:solidFill>
                  <a:schemeClr val="bg1"/>
                </a:solidFill>
              </a:rPr>
              <a:t> </a:t>
            </a:r>
            <a:r>
              <a:rPr lang="en-US" sz="2800" dirty="0" err="1" smtClean="0">
                <a:solidFill>
                  <a:schemeClr val="bg1"/>
                </a:solidFill>
              </a:rPr>
              <a:t>pada</a:t>
            </a:r>
            <a:r>
              <a:rPr lang="en-US" sz="2800" dirty="0" smtClean="0">
                <a:solidFill>
                  <a:schemeClr val="bg1"/>
                </a:solidFill>
              </a:rPr>
              <a:t> </a:t>
            </a:r>
            <a:r>
              <a:rPr lang="en-US" sz="2800" dirty="0" err="1" smtClean="0">
                <a:solidFill>
                  <a:schemeClr val="bg1"/>
                </a:solidFill>
              </a:rPr>
              <a:t>usia</a:t>
            </a:r>
            <a:r>
              <a:rPr lang="en-US" sz="2800" dirty="0" smtClean="0">
                <a:solidFill>
                  <a:schemeClr val="bg1"/>
                </a:solidFill>
              </a:rPr>
              <a:t> 50 </a:t>
            </a:r>
            <a:r>
              <a:rPr lang="en-US" sz="2800" dirty="0" err="1" smtClean="0">
                <a:solidFill>
                  <a:schemeClr val="bg1"/>
                </a:solidFill>
              </a:rPr>
              <a:t>tahun</a:t>
            </a:r>
            <a:r>
              <a:rPr lang="en-US" sz="2800" dirty="0" smtClean="0">
                <a:solidFill>
                  <a:schemeClr val="bg1"/>
                </a:solidFill>
              </a:rPr>
              <a:t> </a:t>
            </a:r>
            <a:r>
              <a:rPr lang="en-US" sz="2800" dirty="0" err="1" smtClean="0">
                <a:solidFill>
                  <a:schemeClr val="bg1"/>
                </a:solidFill>
              </a:rPr>
              <a:t>dapat</a:t>
            </a:r>
            <a:r>
              <a:rPr lang="en-US" sz="2800" dirty="0" smtClean="0">
                <a:solidFill>
                  <a:schemeClr val="bg1"/>
                </a:solidFill>
              </a:rPr>
              <a:t> </a:t>
            </a:r>
            <a:r>
              <a:rPr lang="en-US" sz="2800" dirty="0" err="1" smtClean="0">
                <a:solidFill>
                  <a:schemeClr val="bg1"/>
                </a:solidFill>
              </a:rPr>
              <a:t>memberikan</a:t>
            </a:r>
            <a:r>
              <a:rPr lang="en-US" sz="2800" dirty="0" smtClean="0">
                <a:solidFill>
                  <a:schemeClr val="bg1"/>
                </a:solidFill>
              </a:rPr>
              <a:t> </a:t>
            </a:r>
            <a:r>
              <a:rPr lang="en-US" sz="2800" dirty="0" err="1" smtClean="0">
                <a:solidFill>
                  <a:schemeClr val="bg1"/>
                </a:solidFill>
              </a:rPr>
              <a:t>pekerjaan</a:t>
            </a:r>
            <a:r>
              <a:rPr lang="en-US" sz="2800" dirty="0" smtClean="0">
                <a:solidFill>
                  <a:schemeClr val="bg1"/>
                </a:solidFill>
              </a:rPr>
              <a:t> </a:t>
            </a:r>
            <a:r>
              <a:rPr lang="en-US" sz="2800" dirty="0" err="1" smtClean="0">
                <a:solidFill>
                  <a:schemeClr val="bg1"/>
                </a:solidFill>
              </a:rPr>
              <a:t>lebih</a:t>
            </a:r>
            <a:r>
              <a:rPr lang="en-US" sz="2800" dirty="0" smtClean="0">
                <a:solidFill>
                  <a:schemeClr val="bg1"/>
                </a:solidFill>
              </a:rPr>
              <a:t> </a:t>
            </a:r>
            <a:r>
              <a:rPr lang="en-US" sz="2800" dirty="0" err="1" smtClean="0">
                <a:solidFill>
                  <a:schemeClr val="bg1"/>
                </a:solidFill>
              </a:rPr>
              <a:t>dari</a:t>
            </a:r>
            <a:r>
              <a:rPr lang="en-US" sz="2800" dirty="0" smtClean="0">
                <a:solidFill>
                  <a:schemeClr val="bg1"/>
                </a:solidFill>
              </a:rPr>
              <a:t> 10.000 </a:t>
            </a:r>
            <a:r>
              <a:rPr lang="en-US" sz="2800" dirty="0" err="1" smtClean="0">
                <a:solidFill>
                  <a:schemeClr val="bg1"/>
                </a:solidFill>
              </a:rPr>
              <a:t>pekerja</a:t>
            </a:r>
            <a:r>
              <a:rPr lang="en-US" sz="2800" dirty="0" smtClean="0">
                <a:solidFill>
                  <a:schemeClr val="bg1"/>
                </a:solidFill>
              </a:rPr>
              <a:t> </a:t>
            </a:r>
            <a:r>
              <a:rPr lang="en-US" sz="2800" dirty="0" err="1" smtClean="0">
                <a:solidFill>
                  <a:schemeClr val="bg1"/>
                </a:solidFill>
              </a:rPr>
              <a:t>padahal</a:t>
            </a:r>
            <a:r>
              <a:rPr lang="en-US" sz="2800" dirty="0" smtClean="0">
                <a:solidFill>
                  <a:schemeClr val="bg1"/>
                </a:solidFill>
              </a:rPr>
              <a:t> </a:t>
            </a:r>
            <a:r>
              <a:rPr lang="en-US" sz="2800" dirty="0" err="1" smtClean="0">
                <a:solidFill>
                  <a:schemeClr val="bg1"/>
                </a:solidFill>
              </a:rPr>
              <a:t>di</a:t>
            </a:r>
            <a:r>
              <a:rPr lang="en-US" sz="2800" dirty="0" smtClean="0">
                <a:solidFill>
                  <a:schemeClr val="bg1"/>
                </a:solidFill>
              </a:rPr>
              <a:t> </a:t>
            </a:r>
            <a:r>
              <a:rPr lang="en-US" sz="2800" dirty="0" err="1" smtClean="0">
                <a:solidFill>
                  <a:schemeClr val="bg1"/>
                </a:solidFill>
              </a:rPr>
              <a:t>dulu</a:t>
            </a:r>
            <a:r>
              <a:rPr lang="en-US" sz="2800" dirty="0" smtClean="0">
                <a:solidFill>
                  <a:schemeClr val="bg1"/>
                </a:solidFill>
              </a:rPr>
              <a:t> </a:t>
            </a:r>
            <a:r>
              <a:rPr lang="en-US" sz="2800" dirty="0" err="1" smtClean="0">
                <a:solidFill>
                  <a:schemeClr val="bg1"/>
                </a:solidFill>
              </a:rPr>
              <a:t>adalah</a:t>
            </a:r>
            <a:r>
              <a:rPr lang="en-US" sz="2800" dirty="0" smtClean="0">
                <a:solidFill>
                  <a:schemeClr val="bg1"/>
                </a:solidFill>
              </a:rPr>
              <a:t> </a:t>
            </a:r>
            <a:r>
              <a:rPr lang="en-US" sz="2800" dirty="0" err="1" smtClean="0">
                <a:solidFill>
                  <a:schemeClr val="bg1"/>
                </a:solidFill>
              </a:rPr>
              <a:t>anak</a:t>
            </a:r>
            <a:r>
              <a:rPr lang="en-US" sz="2800" dirty="0" smtClean="0">
                <a:solidFill>
                  <a:schemeClr val="bg1"/>
                </a:solidFill>
              </a:rPr>
              <a:t> </a:t>
            </a:r>
            <a:r>
              <a:rPr lang="en-US" sz="2800" dirty="0" err="1" smtClean="0">
                <a:solidFill>
                  <a:schemeClr val="bg1"/>
                </a:solidFill>
              </a:rPr>
              <a:t>singkong</a:t>
            </a:r>
            <a:r>
              <a:rPr lang="en-US" sz="2800" dirty="0" smtClean="0">
                <a:solidFill>
                  <a:schemeClr val="bg1"/>
                </a:solidFill>
              </a:rPr>
              <a:t>.</a:t>
            </a:r>
            <a:endParaRPr lang="id-ID" sz="2800" dirty="0">
              <a:solidFill>
                <a:schemeClr val="bg1"/>
              </a:solidFill>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endParaRPr lang="id-ID" dirty="0"/>
          </a:p>
        </p:txBody>
      </p:sp>
      <p:sp>
        <p:nvSpPr>
          <p:cNvPr id="3" name="Content Placeholder 2"/>
          <p:cNvSpPr>
            <a:spLocks noGrp="1"/>
          </p:cNvSpPr>
          <p:nvPr>
            <p:ph idx="1"/>
          </p:nvPr>
        </p:nvSpPr>
        <p:spPr/>
        <p:txBody>
          <a:bodyPr/>
          <a:lstStyle/>
          <a:p>
            <a:endParaRPr lang="id-ID" dirty="0"/>
          </a:p>
        </p:txBody>
      </p:sp>
      <p:sp>
        <p:nvSpPr>
          <p:cNvPr id="4" name="Flowchart: Punched Tape 3"/>
          <p:cNvSpPr/>
          <p:nvPr/>
        </p:nvSpPr>
        <p:spPr>
          <a:xfrm>
            <a:off x="683568" y="836712"/>
            <a:ext cx="7632848" cy="5328592"/>
          </a:xfrm>
          <a:prstGeom prst="flowChartPunchedTape">
            <a:avLst/>
          </a:prstGeom>
        </p:spPr>
        <p:style>
          <a:lnRef idx="1">
            <a:schemeClr val="accent3"/>
          </a:lnRef>
          <a:fillRef idx="2">
            <a:schemeClr val="accent3"/>
          </a:fillRef>
          <a:effectRef idx="1">
            <a:schemeClr val="accent3"/>
          </a:effectRef>
          <a:fontRef idx="minor">
            <a:schemeClr val="dk1"/>
          </a:fontRef>
        </p:style>
        <p:txBody>
          <a:bodyPr rtlCol="0" anchor="ctr"/>
          <a:lstStyle/>
          <a:p>
            <a:pPr>
              <a:buNone/>
            </a:pPr>
            <a:r>
              <a:rPr lang="id-ID" sz="3600" dirty="0" smtClean="0"/>
              <a:t>1.Supaya setiap muslim bekerja keras</a:t>
            </a:r>
          </a:p>
          <a:p>
            <a:pPr>
              <a:buNone/>
            </a:pPr>
            <a:r>
              <a:rPr lang="id-ID" sz="3600" dirty="0" smtClean="0"/>
              <a:t>2. menjadikan tidak malas malasan</a:t>
            </a:r>
          </a:p>
          <a:p>
            <a:pPr>
              <a:buNone/>
            </a:pPr>
            <a:r>
              <a:rPr lang="id-ID" sz="3600" dirty="0" smtClean="0"/>
              <a:t>3. memanfaatkan setiap waktu yang di berikan olehNya</a:t>
            </a:r>
          </a:p>
          <a:p>
            <a:pPr>
              <a:buNone/>
            </a:pPr>
            <a:r>
              <a:rPr lang="id-ID" sz="3600" dirty="0" smtClean="0"/>
              <a:t>4. berusaha untuk jadi yang lebih baik.</a:t>
            </a:r>
          </a:p>
          <a:p>
            <a:endParaRPr lang="id-ID" dirty="0"/>
          </a:p>
        </p:txBody>
      </p:sp>
      <p:sp>
        <p:nvSpPr>
          <p:cNvPr id="6" name="Notched Right Arrow 5"/>
          <p:cNvSpPr/>
          <p:nvPr/>
        </p:nvSpPr>
        <p:spPr>
          <a:xfrm rot="1205532">
            <a:off x="827584" y="404664"/>
            <a:ext cx="2592288" cy="1512168"/>
          </a:xfrm>
          <a:prstGeom prst="notched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d-ID" sz="2800" b="1" dirty="0" smtClean="0"/>
              <a:t>Produktif</a:t>
            </a:r>
            <a:r>
              <a:rPr lang="id-ID" sz="2800" dirty="0" smtClean="0"/>
              <a:t/>
            </a:r>
            <a:br>
              <a:rPr lang="id-ID" sz="2800" dirty="0" smtClean="0"/>
            </a:br>
            <a:endParaRPr lang="id-ID" sz="2800" dirty="0"/>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74242"/>
          </a:xfrm>
        </p:spPr>
        <p:txBody>
          <a:bodyPr>
            <a:normAutofit/>
          </a:bodyPr>
          <a:lstStyle/>
          <a:p>
            <a:r>
              <a:rPr lang="id-ID" sz="8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BLANCA" pitchFamily="2" charset="0"/>
              </a:rPr>
              <a:t>Kelompok </a:t>
            </a:r>
            <a:r>
              <a:rPr lang="id-ID" sz="8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BLANCA" pitchFamily="2" charset="0"/>
              </a:rPr>
              <a:t>AS-SALAM</a:t>
            </a:r>
            <a:endParaRPr lang="id-ID" sz="8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 BLANCA" pitchFamily="2" charset="0"/>
            </a:endParaRPr>
          </a:p>
        </p:txBody>
      </p:sp>
      <p:sp>
        <p:nvSpPr>
          <p:cNvPr id="3" name="Content Placeholder 2"/>
          <p:cNvSpPr>
            <a:spLocks noGrp="1"/>
          </p:cNvSpPr>
          <p:nvPr>
            <p:ph idx="1"/>
          </p:nvPr>
        </p:nvSpPr>
        <p:spPr>
          <a:xfrm>
            <a:off x="457200" y="3140967"/>
            <a:ext cx="8229600" cy="2664297"/>
          </a:xfrm>
        </p:spPr>
        <p:txBody>
          <a:bodyPr>
            <a:normAutofit/>
          </a:bodyPr>
          <a:lstStyle/>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rPr>
              <a:t>Bayu Miftaquddin		(04)</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endParaRP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rPr>
              <a:t>Randika Rhamadhan		(23)</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endParaRP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rPr>
              <a:t>Sely Dona 			(25)</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endParaRP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rPr>
              <a:t>Sevan Ronano</a:t>
            </a:r>
            <a:r>
              <a:rPr lang="id-ID" dirty="0" smtClean="0">
                <a:latin typeface="AR DARLING" pitchFamily="2" charset="0"/>
              </a:rPr>
              <a:t>			</a:t>
            </a: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 DARLING" pitchFamily="2" charset="0"/>
              </a:rPr>
              <a:t>(26)</a:t>
            </a:r>
            <a:endParaRPr lang="id-ID" dirty="0">
              <a:latin typeface="AR DARLING" pitchFamily="2" charset="0"/>
            </a:endParaRPr>
          </a:p>
          <a:p>
            <a:pPr>
              <a:buNone/>
            </a:pPr>
            <a:endParaRPr lang="id-ID" dirty="0">
              <a:latin typeface="AR CARTER" pitchFamily="2" charset="0"/>
            </a:endParaRPr>
          </a:p>
        </p:txBody>
      </p:sp>
      <p:pic>
        <p:nvPicPr>
          <p:cNvPr id="4" name="Picture 3" descr="allah_1.gif"/>
          <p:cNvPicPr>
            <a:picLocks noChangeAspect="1"/>
          </p:cNvPicPr>
          <p:nvPr/>
        </p:nvPicPr>
        <p:blipFill>
          <a:blip r:embed="rId3"/>
          <a:stretch>
            <a:fillRect/>
          </a:stretch>
        </p:blipFill>
        <p:spPr>
          <a:xfrm>
            <a:off x="0" y="5638800"/>
            <a:ext cx="1219200" cy="1219200"/>
          </a:xfrm>
          <a:prstGeom prst="rect">
            <a:avLst/>
          </a:prstGeom>
        </p:spPr>
      </p:pic>
      <p:pic>
        <p:nvPicPr>
          <p:cNvPr id="5" name="Picture 4" descr="allah_1.gif"/>
          <p:cNvPicPr>
            <a:picLocks noChangeAspect="1"/>
          </p:cNvPicPr>
          <p:nvPr/>
        </p:nvPicPr>
        <p:blipFill>
          <a:blip r:embed="rId3"/>
          <a:stretch>
            <a:fillRect/>
          </a:stretch>
        </p:blipFill>
        <p:spPr>
          <a:xfrm>
            <a:off x="7924800" y="0"/>
            <a:ext cx="1219200" cy="1219200"/>
          </a:xfrm>
          <a:prstGeom prst="rect">
            <a:avLst/>
          </a:prstGeom>
        </p:spPr>
      </p:pic>
      <p:pic>
        <p:nvPicPr>
          <p:cNvPr id="6" name="Picture 5" descr="Ç4(-)4y4xu.gif"/>
          <p:cNvPicPr>
            <a:picLocks noChangeAspect="1"/>
          </p:cNvPicPr>
          <p:nvPr/>
        </p:nvPicPr>
        <p:blipFill>
          <a:blip r:embed="rId4"/>
          <a:stretch>
            <a:fillRect/>
          </a:stretch>
        </p:blipFill>
        <p:spPr>
          <a:xfrm>
            <a:off x="7924800" y="5638800"/>
            <a:ext cx="1219200" cy="1219200"/>
          </a:xfrm>
          <a:prstGeom prst="rect">
            <a:avLst/>
          </a:prstGeom>
        </p:spPr>
      </p:pic>
      <p:pic>
        <p:nvPicPr>
          <p:cNvPr id="8" name="Picture 7" descr="Ç4(-)4y4xu.gif"/>
          <p:cNvPicPr>
            <a:picLocks noChangeAspect="1"/>
          </p:cNvPicPr>
          <p:nvPr/>
        </p:nvPicPr>
        <p:blipFill>
          <a:blip r:embed="rId4"/>
          <a:stretch>
            <a:fillRect/>
          </a:stretch>
        </p:blipFill>
        <p:spPr>
          <a:xfrm>
            <a:off x="0" y="0"/>
            <a:ext cx="1219200" cy="12192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smtClean="0"/>
              <a:t>EFISIEN</a:t>
            </a:r>
            <a:r>
              <a:rPr lang="id-ID" dirty="0" smtClean="0"/>
              <a:t/>
            </a:r>
            <a:br>
              <a:rPr lang="id-ID" dirty="0" smtClean="0"/>
            </a:br>
            <a:endParaRPr lang="id-ID" dirty="0"/>
          </a:p>
        </p:txBody>
      </p:sp>
      <p:sp>
        <p:nvSpPr>
          <p:cNvPr id="3" name="Content Placeholder 2"/>
          <p:cNvSpPr>
            <a:spLocks noGrp="1"/>
          </p:cNvSpPr>
          <p:nvPr>
            <p:ph idx="1"/>
          </p:nvPr>
        </p:nvSpPr>
        <p:spPr/>
        <p:txBody>
          <a:bodyPr/>
          <a:lstStyle/>
          <a:p>
            <a:pPr>
              <a:buNone/>
            </a:pPr>
            <a:r>
              <a:rPr lang="id-ID" dirty="0"/>
              <a:t>	Agama islam mengajarkan supaya kita hidup hemat dalam membelanjakan harta, dan melarang hidup boros.Hemat bukan berarti kikir, akan tetapi hidup hemat adalah hidup sederhana dan berhati-hati dalam memperhitungkan dan membelanjakan harta dalam kehidupan sehari-hari.</a:t>
            </a:r>
          </a:p>
          <a:p>
            <a:endParaRPr lang="id-ID" dirty="0"/>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Dalil tentang Efisien</a:t>
            </a:r>
            <a:r>
              <a:rPr lang="id-ID" dirty="0" smtClean="0"/>
              <a:t/>
            </a:r>
            <a:br>
              <a:rPr lang="id-ID" dirty="0" smtClean="0"/>
            </a:br>
            <a:endParaRPr lang="id-ID" dirty="0"/>
          </a:p>
        </p:txBody>
      </p:sp>
      <p:sp>
        <p:nvSpPr>
          <p:cNvPr id="3" name="Content Placeholder 2"/>
          <p:cNvSpPr>
            <a:spLocks noGrp="1"/>
          </p:cNvSpPr>
          <p:nvPr>
            <p:ph idx="1"/>
          </p:nvPr>
        </p:nvSpPr>
        <p:spPr>
          <a:xfrm>
            <a:off x="457200" y="1124744"/>
            <a:ext cx="8229600" cy="5733256"/>
          </a:xfrm>
        </p:spPr>
        <p:txBody>
          <a:bodyPr>
            <a:normAutofit lnSpcReduction="10000"/>
          </a:bodyPr>
          <a:lstStyle/>
          <a:p>
            <a:pPr lvl="0">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Al-</a:t>
            </a:r>
            <a:r>
              <a:rPr lang="id-ID"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F</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urqan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67</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rtl="1">
              <a:buNone/>
            </a:pPr>
            <a:r>
              <a:rPr lang="ar-SA" sz="4000" dirty="0">
                <a:ln w="18415" cmpd="sng">
                  <a:solidFill>
                    <a:srgbClr val="FFFFFF"/>
                  </a:solidFill>
                  <a:prstDash val="solid"/>
                </a:ln>
                <a:solidFill>
                  <a:srgbClr val="FFFFFF"/>
                </a:solidFill>
                <a:effectLst>
                  <a:outerShdw blurRad="63500" dir="3600000" algn="tl" rotWithShape="0">
                    <a:srgbClr val="000000">
                      <a:alpha val="70000"/>
                    </a:srgbClr>
                  </a:outerShdw>
                </a:effectLst>
              </a:rPr>
              <a:t>وَالَّذِينَ إِذَا أَنفَقُوا لَمْ يُسْرِفُوا وَلَمْ يَقْتُرُوا</a:t>
            </a:r>
            <a:r>
              <a:rPr lang="ar-SA"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rtl="1">
              <a:buNone/>
            </a:pPr>
            <a:r>
              <a:rPr lang="ar-S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وَكَانَ </a:t>
            </a:r>
            <a:r>
              <a:rPr lang="ar-SA" sz="4000" dirty="0">
                <a:ln w="18415" cmpd="sng">
                  <a:solidFill>
                    <a:srgbClr val="FFFFFF"/>
                  </a:solidFill>
                  <a:prstDash val="solid"/>
                </a:ln>
                <a:solidFill>
                  <a:srgbClr val="FFFFFF"/>
                </a:solidFill>
                <a:effectLst>
                  <a:outerShdw blurRad="63500" dir="3600000" algn="tl" rotWithShape="0">
                    <a:srgbClr val="000000">
                      <a:alpha val="70000"/>
                    </a:srgbClr>
                  </a:outerShdw>
                </a:effectLst>
              </a:rPr>
              <a:t>بَيْنَ ذَلِكَ قَوَامًا </a:t>
            </a:r>
            <a:endParaRPr lang="id-ID"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Artinya</a:t>
            </a: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a:t>
            </a:r>
          </a:p>
          <a:p>
            <a:pPr>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Dan </a:t>
            </a: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orang-orang yang apabila membelanjakan (harta), mereka tidak berlebihan, dan tidak (pula) kikir, dan adalah (pembelanjaan itu) di tengah-tengah antara yang demikian. </a:t>
            </a:r>
          </a:p>
          <a:p>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endParaRPr lang="id-ID" dirty="0"/>
          </a:p>
        </p:txBody>
      </p:sp>
      <p:pic>
        <p:nvPicPr>
          <p:cNvPr id="6" name="Content Placeholder 5" descr="isilisil.gif"/>
          <p:cNvPicPr>
            <a:picLocks noGrp="1" noChangeAspect="1"/>
          </p:cNvPicPr>
          <p:nvPr>
            <p:ph idx="1"/>
          </p:nvPr>
        </p:nvPicPr>
        <p:blipFill>
          <a:blip r:embed="rId3"/>
          <a:stretch>
            <a:fillRect/>
          </a:stretch>
        </p:blipFill>
        <p:spPr>
          <a:xfrm>
            <a:off x="3786182" y="214290"/>
            <a:ext cx="2714644" cy="2286016"/>
          </a:xfrm>
        </p:spPr>
      </p:pic>
      <p:sp>
        <p:nvSpPr>
          <p:cNvPr id="4" name="Flowchart: Manual Input 3"/>
          <p:cNvSpPr/>
          <p:nvPr/>
        </p:nvSpPr>
        <p:spPr>
          <a:xfrm>
            <a:off x="1071538" y="2428868"/>
            <a:ext cx="6643734" cy="4105596"/>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lang="en-US" sz="2400" dirty="0" err="1" smtClean="0"/>
              <a:t>Pada</a:t>
            </a:r>
            <a:r>
              <a:rPr lang="en-US" sz="2400" dirty="0" smtClean="0"/>
              <a:t> </a:t>
            </a:r>
            <a:r>
              <a:rPr lang="en-US" sz="2400" dirty="0" err="1" smtClean="0"/>
              <a:t>suatu</a:t>
            </a:r>
            <a:r>
              <a:rPr lang="en-US" sz="2400" dirty="0" smtClean="0"/>
              <a:t> </a:t>
            </a:r>
            <a:r>
              <a:rPr lang="en-US" sz="2400" dirty="0" err="1" smtClean="0"/>
              <a:t>hari</a:t>
            </a:r>
            <a:r>
              <a:rPr lang="en-US" sz="2400" dirty="0" smtClean="0"/>
              <a:t> </a:t>
            </a:r>
            <a:r>
              <a:rPr lang="en-US" sz="2400" dirty="0" err="1" smtClean="0"/>
              <a:t>ibu</a:t>
            </a:r>
            <a:r>
              <a:rPr lang="en-US" sz="2400" dirty="0" smtClean="0"/>
              <a:t> </a:t>
            </a:r>
            <a:r>
              <a:rPr lang="en-US" sz="2400" dirty="0" err="1" smtClean="0"/>
              <a:t>sely</a:t>
            </a:r>
            <a:r>
              <a:rPr lang="en-US" sz="2400" dirty="0" smtClean="0"/>
              <a:t> </a:t>
            </a:r>
            <a:r>
              <a:rPr lang="en-US" sz="2400" dirty="0" err="1" smtClean="0"/>
              <a:t>ingin</a:t>
            </a:r>
            <a:r>
              <a:rPr lang="en-US" sz="2400" dirty="0" smtClean="0"/>
              <a:t> </a:t>
            </a:r>
            <a:r>
              <a:rPr lang="en-US" sz="2400" dirty="0" err="1" smtClean="0"/>
              <a:t>berbelanja</a:t>
            </a:r>
            <a:r>
              <a:rPr lang="en-US" sz="2400" dirty="0" smtClean="0"/>
              <a:t> </a:t>
            </a:r>
            <a:r>
              <a:rPr lang="en-US" sz="2400" dirty="0" err="1" smtClean="0"/>
              <a:t>untuk</a:t>
            </a:r>
            <a:r>
              <a:rPr lang="en-US" sz="2400" dirty="0" smtClean="0"/>
              <a:t> kebutuhannya.dan </a:t>
            </a:r>
            <a:r>
              <a:rPr lang="en-US" sz="2400" dirty="0" err="1" smtClean="0"/>
              <a:t>sebelum</a:t>
            </a:r>
            <a:r>
              <a:rPr lang="en-US" sz="2400" dirty="0" smtClean="0"/>
              <a:t> </a:t>
            </a:r>
            <a:r>
              <a:rPr lang="en-US" sz="2400" dirty="0" err="1" smtClean="0"/>
              <a:t>ibu</a:t>
            </a:r>
            <a:r>
              <a:rPr lang="en-US" sz="2400" dirty="0" smtClean="0"/>
              <a:t> </a:t>
            </a:r>
            <a:r>
              <a:rPr lang="en-US" sz="2400" dirty="0" err="1" smtClean="0"/>
              <a:t>sely</a:t>
            </a:r>
            <a:r>
              <a:rPr lang="en-US" sz="2400" dirty="0" smtClean="0"/>
              <a:t> </a:t>
            </a:r>
            <a:r>
              <a:rPr lang="en-US" sz="2400" dirty="0" err="1" smtClean="0"/>
              <a:t>berbelanja</a:t>
            </a:r>
            <a:r>
              <a:rPr lang="en-US" sz="2400" dirty="0" smtClean="0"/>
              <a:t>, </a:t>
            </a:r>
            <a:r>
              <a:rPr lang="en-US" sz="2400" dirty="0" err="1" smtClean="0"/>
              <a:t>ibu</a:t>
            </a:r>
            <a:r>
              <a:rPr lang="en-US" sz="2400" dirty="0" smtClean="0"/>
              <a:t> </a:t>
            </a:r>
            <a:r>
              <a:rPr lang="en-US" sz="2400" dirty="0" err="1" smtClean="0"/>
              <a:t>sely</a:t>
            </a:r>
            <a:r>
              <a:rPr lang="en-US" sz="2400" dirty="0" smtClean="0"/>
              <a:t> </a:t>
            </a:r>
            <a:r>
              <a:rPr lang="en-US" sz="2400" dirty="0" err="1" smtClean="0"/>
              <a:t>mencatat</a:t>
            </a:r>
            <a:r>
              <a:rPr lang="en-US" sz="2400" dirty="0" smtClean="0"/>
              <a:t> </a:t>
            </a:r>
            <a:r>
              <a:rPr lang="en-US" sz="2400" dirty="0" err="1" smtClean="0"/>
              <a:t>seluruh</a:t>
            </a:r>
            <a:r>
              <a:rPr lang="en-US" sz="2400" dirty="0" smtClean="0"/>
              <a:t> yang paling </a:t>
            </a:r>
            <a:r>
              <a:rPr lang="en-US" sz="2400" dirty="0" err="1" smtClean="0"/>
              <a:t>dibutuhkan.akhirnya</a:t>
            </a:r>
            <a:r>
              <a:rPr lang="en-US" sz="2400" dirty="0" smtClean="0"/>
              <a:t> </a:t>
            </a:r>
            <a:r>
              <a:rPr lang="en-US" sz="2400" dirty="0" err="1" smtClean="0"/>
              <a:t>ibu</a:t>
            </a:r>
            <a:r>
              <a:rPr lang="en-US" sz="2400" dirty="0" smtClean="0"/>
              <a:t> </a:t>
            </a:r>
            <a:r>
              <a:rPr lang="en-US" sz="2400" dirty="0" err="1" smtClean="0"/>
              <a:t>sely</a:t>
            </a:r>
            <a:r>
              <a:rPr lang="en-US" sz="2400" dirty="0" smtClean="0"/>
              <a:t> </a:t>
            </a:r>
            <a:r>
              <a:rPr lang="en-US" sz="2400" dirty="0" err="1" smtClean="0"/>
              <a:t>berbelanja</a:t>
            </a:r>
            <a:r>
              <a:rPr lang="en-US" sz="2400" dirty="0" smtClean="0"/>
              <a:t> </a:t>
            </a:r>
            <a:r>
              <a:rPr lang="en-US" sz="2400" dirty="0" err="1" smtClean="0"/>
              <a:t>di</a:t>
            </a:r>
            <a:r>
              <a:rPr lang="en-US" sz="2400" dirty="0" smtClean="0"/>
              <a:t> </a:t>
            </a:r>
            <a:r>
              <a:rPr lang="en-US" sz="2400" dirty="0" err="1" smtClean="0"/>
              <a:t>pasar.Dan</a:t>
            </a:r>
            <a:r>
              <a:rPr lang="en-US" sz="2400" dirty="0" smtClean="0"/>
              <a:t> yang </a:t>
            </a:r>
            <a:r>
              <a:rPr lang="en-US" sz="2400" dirty="0" err="1" smtClean="0"/>
              <a:t>dibelanjakan</a:t>
            </a:r>
            <a:r>
              <a:rPr lang="en-US" sz="2400" dirty="0" smtClean="0"/>
              <a:t> </a:t>
            </a:r>
            <a:r>
              <a:rPr lang="en-US" sz="2400" dirty="0" err="1" smtClean="0"/>
              <a:t>ibu</a:t>
            </a:r>
            <a:r>
              <a:rPr lang="en-US" sz="2400" dirty="0" smtClean="0"/>
              <a:t> </a:t>
            </a:r>
            <a:r>
              <a:rPr lang="en-US" sz="2400" dirty="0" err="1" smtClean="0"/>
              <a:t>sely</a:t>
            </a:r>
            <a:r>
              <a:rPr lang="en-US" sz="2400" dirty="0" smtClean="0"/>
              <a:t> </a:t>
            </a:r>
            <a:r>
              <a:rPr lang="en-US" sz="2400" dirty="0" err="1" smtClean="0"/>
              <a:t>adalah</a:t>
            </a:r>
            <a:r>
              <a:rPr lang="en-US" sz="2400" dirty="0" smtClean="0"/>
              <a:t> </a:t>
            </a:r>
            <a:r>
              <a:rPr lang="en-US" sz="2400" dirty="0" err="1" smtClean="0"/>
              <a:t>semua</a:t>
            </a:r>
            <a:r>
              <a:rPr lang="en-US" sz="2400" dirty="0" smtClean="0"/>
              <a:t> yang </a:t>
            </a:r>
            <a:r>
              <a:rPr lang="en-US" sz="2400" dirty="0" err="1" smtClean="0"/>
              <a:t>dicatatnya</a:t>
            </a:r>
            <a:r>
              <a:rPr lang="en-US" sz="2400" dirty="0" smtClean="0"/>
              <a:t> </a:t>
            </a:r>
            <a:r>
              <a:rPr lang="en-US" sz="2400" dirty="0" err="1" smtClean="0"/>
              <a:t>sebelum</a:t>
            </a:r>
            <a:r>
              <a:rPr lang="en-US" sz="2400" dirty="0" smtClean="0"/>
              <a:t> </a:t>
            </a:r>
            <a:r>
              <a:rPr lang="en-US" sz="2400" dirty="0" err="1" smtClean="0"/>
              <a:t>belanja</a:t>
            </a:r>
            <a:r>
              <a:rPr lang="en-US" sz="2400" dirty="0" smtClean="0"/>
              <a:t> tadi.dan </a:t>
            </a:r>
            <a:r>
              <a:rPr lang="en-US" sz="2400" dirty="0" err="1" smtClean="0"/>
              <a:t>dia</a:t>
            </a:r>
            <a:r>
              <a:rPr lang="en-US" sz="2400" dirty="0" smtClean="0"/>
              <a:t> </a:t>
            </a:r>
            <a:r>
              <a:rPr lang="en-US" sz="2400" dirty="0" err="1" smtClean="0"/>
              <a:t>tidak</a:t>
            </a:r>
            <a:r>
              <a:rPr lang="en-US" sz="2400" dirty="0" smtClean="0"/>
              <a:t> </a:t>
            </a:r>
            <a:r>
              <a:rPr lang="en-US" sz="2400" dirty="0" err="1" smtClean="0"/>
              <a:t>berbelanja</a:t>
            </a:r>
            <a:r>
              <a:rPr lang="en-US" sz="2400" dirty="0" smtClean="0"/>
              <a:t> </a:t>
            </a:r>
            <a:r>
              <a:rPr lang="en-US" sz="2400" dirty="0" err="1" smtClean="0"/>
              <a:t>selain</a:t>
            </a:r>
            <a:r>
              <a:rPr lang="en-US" sz="2400" dirty="0" smtClean="0"/>
              <a:t> </a:t>
            </a:r>
            <a:r>
              <a:rPr lang="en-US" sz="2400" dirty="0" err="1" smtClean="0"/>
              <a:t>dari</a:t>
            </a:r>
            <a:r>
              <a:rPr lang="en-US" sz="2400" dirty="0" smtClean="0"/>
              <a:t> yang </a:t>
            </a:r>
            <a:r>
              <a:rPr lang="en-US" sz="2400" dirty="0" err="1" smtClean="0"/>
              <a:t>dicatatkan</a:t>
            </a:r>
            <a:r>
              <a:rPr lang="en-US" sz="2400" dirty="0" smtClean="0"/>
              <a:t> </a:t>
            </a:r>
            <a:r>
              <a:rPr lang="en-US" sz="2400" dirty="0" err="1" smtClean="0"/>
              <a:t>sebelum</a:t>
            </a:r>
            <a:r>
              <a:rPr lang="en-US" sz="2400" dirty="0" smtClean="0"/>
              <a:t> </a:t>
            </a:r>
            <a:r>
              <a:rPr lang="en-US" sz="2400" dirty="0" err="1" smtClean="0"/>
              <a:t>berangkat</a:t>
            </a:r>
            <a:r>
              <a:rPr lang="en-US" sz="2400" dirty="0" smtClean="0"/>
              <a:t> </a:t>
            </a:r>
            <a:r>
              <a:rPr lang="en-US" sz="2400" dirty="0" err="1" smtClean="0"/>
              <a:t>tadi.perilaku</a:t>
            </a:r>
            <a:r>
              <a:rPr lang="en-US" sz="2400" dirty="0" smtClean="0"/>
              <a:t> </a:t>
            </a:r>
            <a:r>
              <a:rPr lang="en-US" sz="2400" dirty="0" err="1" smtClean="0"/>
              <a:t>tersebut</a:t>
            </a:r>
            <a:r>
              <a:rPr lang="en-US" sz="2400" dirty="0" smtClean="0"/>
              <a:t> </a:t>
            </a:r>
            <a:r>
              <a:rPr lang="en-US" sz="2400" dirty="0" err="1" smtClean="0"/>
              <a:t>merupakan</a:t>
            </a:r>
            <a:r>
              <a:rPr lang="en-US" sz="2400" dirty="0" smtClean="0"/>
              <a:t> </a:t>
            </a:r>
            <a:r>
              <a:rPr lang="en-US" sz="2400" dirty="0" err="1" smtClean="0"/>
              <a:t>perilaku</a:t>
            </a:r>
            <a:r>
              <a:rPr lang="en-US" sz="2400" dirty="0" smtClean="0"/>
              <a:t> yang </a:t>
            </a:r>
            <a:r>
              <a:rPr lang="en-US" sz="2400" dirty="0" err="1" smtClean="0"/>
              <a:t>efisien</a:t>
            </a:r>
            <a:r>
              <a:rPr lang="en-US" sz="2400" dirty="0" smtClean="0"/>
              <a:t> </a:t>
            </a:r>
            <a:r>
              <a:rPr lang="en-US" sz="2400" dirty="0" err="1" smtClean="0"/>
              <a:t>waktu</a:t>
            </a:r>
            <a:r>
              <a:rPr lang="en-US" sz="2400" dirty="0" smtClean="0"/>
              <a:t>.</a:t>
            </a:r>
            <a:endParaRPr lang="id-ID" sz="2400" dirty="0" smtClean="0"/>
          </a:p>
          <a:p>
            <a:endParaRPr lang="id-ID" dirty="0"/>
          </a:p>
        </p:txBody>
      </p:sp>
      <p:sp>
        <p:nvSpPr>
          <p:cNvPr id="5" name="Explosion 1 4"/>
          <p:cNvSpPr/>
          <p:nvPr/>
        </p:nvSpPr>
        <p:spPr>
          <a:xfrm>
            <a:off x="-642974" y="500042"/>
            <a:ext cx="3816424" cy="216024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b="1" dirty="0" smtClean="0"/>
              <a:t>Efisien</a:t>
            </a:r>
            <a:r>
              <a:rPr lang="id-ID" sz="4000" dirty="0" smtClean="0"/>
              <a:t/>
            </a:r>
            <a:br>
              <a:rPr lang="id-ID" sz="4000" dirty="0" smtClean="0"/>
            </a:br>
            <a:endParaRPr lang="id-ID" sz="4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err="1" smtClean="0">
                <a:solidFill>
                  <a:schemeClr val="bg1"/>
                </a:solidFill>
              </a:rPr>
              <a:t>Efisien</a:t>
            </a:r>
            <a:r>
              <a:rPr lang="id-ID" dirty="0" smtClean="0">
                <a:solidFill>
                  <a:schemeClr val="bg1"/>
                </a:solidFill>
              </a:rPr>
              <a:t/>
            </a:r>
            <a:br>
              <a:rPr lang="id-ID" dirty="0" smtClean="0">
                <a:solidFill>
                  <a:schemeClr val="bg1"/>
                </a:solidFill>
              </a:rPr>
            </a:br>
            <a:endParaRPr lang="id-ID" dirty="0">
              <a:solidFill>
                <a:schemeClr val="bg1"/>
              </a:solidFill>
            </a:endParaRPr>
          </a:p>
        </p:txBody>
      </p:sp>
      <p:sp>
        <p:nvSpPr>
          <p:cNvPr id="3" name="Content Placeholder 2"/>
          <p:cNvSpPr>
            <a:spLocks noGrp="1"/>
          </p:cNvSpPr>
          <p:nvPr>
            <p:ph idx="1"/>
          </p:nvPr>
        </p:nvSpPr>
        <p:spPr>
          <a:xfrm>
            <a:off x="457200" y="1600200"/>
            <a:ext cx="8229600" cy="3900501"/>
          </a:xfrm>
        </p:spPr>
        <p:txBody>
          <a:bodyPr>
            <a:noAutofit/>
          </a:bodyPr>
          <a:lstStyle/>
          <a:p>
            <a:pPr>
              <a:buNone/>
            </a:pP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1.akan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membuat</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seseorang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berperilaku</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hemat</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2.akan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mengajarkan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orang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perilaku</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disiplin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3.akan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mengajarkan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orang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hidup</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sederhana</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4.membuat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orang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pandai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bersykur</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id-ID" sz="3600" dirty="0" smtClean="0"/>
              <a:t>                                </a:t>
            </a:r>
          </a:p>
          <a:p>
            <a:endParaRPr lang="id-ID" sz="3600" dirty="0"/>
          </a:p>
        </p:txBody>
      </p:sp>
    </p:spTree>
  </p:cSld>
  <p:clrMapOvr>
    <a:masterClrMapping/>
  </p:clrMapOvr>
  <p:transition>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lstStyle/>
          <a:p>
            <a:pPr>
              <a:buNone/>
            </a:pPr>
            <a:r>
              <a:rPr lang="id-ID" b="1" dirty="0">
                <a:solidFill>
                  <a:srgbClr val="FF0000"/>
                </a:solidFill>
              </a:rPr>
              <a:t> </a:t>
            </a:r>
            <a:endParaRPr lang="id-ID" b="1"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5" name="Left-Right Arrow 4"/>
          <p:cNvSpPr/>
          <p:nvPr/>
        </p:nvSpPr>
        <p:spPr>
          <a:xfrm>
            <a:off x="827584" y="4214818"/>
            <a:ext cx="7816382" cy="2643182"/>
          </a:xfrm>
          <a:prstGeom prst="lef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000" b="1" dirty="0" smtClean="0">
                <a:solidFill>
                  <a:schemeClr val="tx1"/>
                </a:solidFill>
              </a:rPr>
              <a:t>AKIBAT PERBUATAN TIDAK</a:t>
            </a:r>
            <a:endParaRPr lang="id-ID" sz="2000" dirty="0" smtClean="0">
              <a:solidFill>
                <a:schemeClr val="tx1"/>
              </a:solidFill>
            </a:endParaRPr>
          </a:p>
          <a:p>
            <a:pPr>
              <a:buNone/>
            </a:pPr>
            <a:endParaRPr lang="id-ID" sz="2000" b="1" dirty="0" smtClean="0">
              <a:solidFill>
                <a:schemeClr val="tx1"/>
              </a:solidFill>
            </a:endParaRPr>
          </a:p>
          <a:p>
            <a:pPr>
              <a:buNone/>
            </a:pPr>
            <a:r>
              <a:rPr lang="id-ID" sz="2000" b="1" dirty="0" smtClean="0">
                <a:ln w="17780" cmpd="sng">
                  <a:solidFill>
                    <a:srgbClr val="FFFFFF"/>
                  </a:solidFill>
                  <a:prstDash val="solid"/>
                  <a:miter lim="800000"/>
                </a:ln>
                <a:solidFill>
                  <a:schemeClr val="tx1"/>
                </a:solidFill>
                <a:effectLst>
                  <a:outerShdw blurRad="50800" algn="tl" rotWithShape="0">
                    <a:srgbClr val="000000"/>
                  </a:outerShdw>
                </a:effectLst>
              </a:rPr>
              <a:t>TIDAK ADIL,TIDAK BIJAKSANA,TIDAK RIDHO, TIDAK PRODUKTIF,dan TIDAK EFISIEN</a:t>
            </a:r>
            <a:endParaRPr lang="id-ID" sz="2000" b="1" dirty="0">
              <a:ln w="17780" cmpd="sng">
                <a:solidFill>
                  <a:srgbClr val="FFFFFF"/>
                </a:solidFill>
                <a:prstDash val="solid"/>
                <a:miter lim="800000"/>
              </a:ln>
              <a:solidFill>
                <a:schemeClr val="tx1"/>
              </a:solidFill>
              <a:effectLst>
                <a:outerShdw blurRad="50800" algn="tl" rotWithShape="0">
                  <a:srgbClr val="000000"/>
                </a:outerShdw>
              </a:effectLst>
            </a:endParaRPr>
          </a:p>
        </p:txBody>
      </p:sp>
      <p:pic>
        <p:nvPicPr>
          <p:cNvPr id="6" name="Picture 5" descr="'X'Grafii.gif"/>
          <p:cNvPicPr>
            <a:picLocks noChangeAspect="1"/>
          </p:cNvPicPr>
          <p:nvPr/>
        </p:nvPicPr>
        <p:blipFill>
          <a:blip r:embed="rId3"/>
          <a:stretch>
            <a:fillRect/>
          </a:stretch>
        </p:blipFill>
        <p:spPr>
          <a:xfrm>
            <a:off x="3071802" y="285728"/>
            <a:ext cx="2357454" cy="6096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err="1" smtClean="0">
                <a:solidFill>
                  <a:schemeClr val="tx2"/>
                </a:solidFill>
              </a:rPr>
              <a:t>Akibat</a:t>
            </a:r>
            <a:r>
              <a:rPr lang="en-US" b="1" dirty="0" smtClean="0">
                <a:solidFill>
                  <a:schemeClr val="tx2"/>
                </a:solidFill>
              </a:rPr>
              <a:t> </a:t>
            </a:r>
            <a:r>
              <a:rPr lang="en-US" b="1" dirty="0" err="1" smtClean="0">
                <a:solidFill>
                  <a:schemeClr val="tx2"/>
                </a:solidFill>
              </a:rPr>
              <a:t>Perbuatan</a:t>
            </a:r>
            <a:r>
              <a:rPr lang="en-US" b="1" dirty="0" smtClean="0">
                <a:solidFill>
                  <a:schemeClr val="tx2"/>
                </a:solidFill>
              </a:rPr>
              <a:t> </a:t>
            </a:r>
            <a:r>
              <a:rPr lang="en-US" b="1" dirty="0" err="1" smtClean="0">
                <a:solidFill>
                  <a:schemeClr val="tx2"/>
                </a:solidFill>
              </a:rPr>
              <a:t>Tidak</a:t>
            </a:r>
            <a:r>
              <a:rPr lang="en-US" b="1" dirty="0" smtClean="0">
                <a:solidFill>
                  <a:schemeClr val="tx2"/>
                </a:solidFill>
              </a:rPr>
              <a:t> </a:t>
            </a:r>
            <a:r>
              <a:rPr lang="en-US" b="1" dirty="0" err="1" smtClean="0">
                <a:solidFill>
                  <a:schemeClr val="tx2"/>
                </a:solidFill>
              </a:rPr>
              <a:t>Adil</a:t>
            </a:r>
            <a:r>
              <a:rPr lang="id-ID" dirty="0" smtClean="0">
                <a:solidFill>
                  <a:schemeClr val="tx2"/>
                </a:solidFill>
              </a:rPr>
              <a:t/>
            </a:r>
            <a:br>
              <a:rPr lang="id-ID" dirty="0" smtClean="0">
                <a:solidFill>
                  <a:schemeClr val="tx2"/>
                </a:solidFill>
              </a:rPr>
            </a:br>
            <a:endParaRPr lang="id-ID" dirty="0">
              <a:solidFill>
                <a:schemeClr val="tx2"/>
              </a:solidFill>
            </a:endParaRPr>
          </a:p>
        </p:txBody>
      </p:sp>
      <p:sp>
        <p:nvSpPr>
          <p:cNvPr id="3" name="Content Placeholder 2"/>
          <p:cNvSpPr>
            <a:spLocks noGrp="1"/>
          </p:cNvSpPr>
          <p:nvPr>
            <p:ph idx="1"/>
          </p:nvPr>
        </p:nvSpPr>
        <p:spPr/>
        <p:txBody>
          <a:bodyPr/>
          <a:lstStyle/>
          <a:p>
            <a:pPr lvl="0"/>
            <a:r>
              <a:rPr lang="id-ID" sz="3600" dirty="0" smtClean="0"/>
              <a:t>1.Menjadikan manusia tidak di cintai Allah</a:t>
            </a:r>
          </a:p>
          <a:p>
            <a:pPr lvl="0"/>
            <a:r>
              <a:rPr lang="id-ID" sz="3600" dirty="0" smtClean="0"/>
              <a:t>2.Membuat orang lain benci dan menjauhi kita.</a:t>
            </a:r>
          </a:p>
          <a:p>
            <a:pPr lvl="0"/>
            <a:r>
              <a:rPr lang="id-ID" sz="3600" dirty="0" smtClean="0"/>
              <a:t>3.Mendapatkan dosa</a:t>
            </a:r>
          </a:p>
          <a:p>
            <a:r>
              <a:rPr lang="id-ID" sz="3600" dirty="0" smtClean="0"/>
              <a:t>4.Akan membuat sakit orang yang terdzolimi</a:t>
            </a:r>
          </a:p>
          <a:p>
            <a:pPr lvl="0"/>
            <a:endParaRPr lang="id-ID" dirty="0"/>
          </a:p>
        </p:txBody>
      </p:sp>
    </p:spTree>
  </p:cSld>
  <p:clrMapOvr>
    <a:masterClrMapping/>
  </p:clrMapOvr>
  <p:transition>
    <p:cover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err="1" smtClean="0">
                <a:solidFill>
                  <a:schemeClr val="bg1"/>
                </a:solidFill>
              </a:rPr>
              <a:t>Akibat</a:t>
            </a:r>
            <a:r>
              <a:rPr lang="en-US" b="1" dirty="0" smtClean="0">
                <a:solidFill>
                  <a:schemeClr val="bg1"/>
                </a:solidFill>
              </a:rPr>
              <a:t> </a:t>
            </a:r>
            <a:r>
              <a:rPr lang="en-US" b="1" dirty="0" err="1" smtClean="0">
                <a:solidFill>
                  <a:schemeClr val="bg1"/>
                </a:solidFill>
              </a:rPr>
              <a:t>Perbuatan</a:t>
            </a:r>
            <a:r>
              <a:rPr lang="en-US" b="1" dirty="0" smtClean="0">
                <a:solidFill>
                  <a:schemeClr val="bg1"/>
                </a:solidFill>
              </a:rPr>
              <a:t> </a:t>
            </a:r>
            <a:r>
              <a:rPr lang="en-US" b="1" dirty="0" err="1" smtClean="0">
                <a:solidFill>
                  <a:schemeClr val="bg1"/>
                </a:solidFill>
              </a:rPr>
              <a:t>Tidak</a:t>
            </a:r>
            <a:r>
              <a:rPr lang="en-US" b="1" dirty="0" smtClean="0">
                <a:solidFill>
                  <a:schemeClr val="bg1"/>
                </a:solidFill>
              </a:rPr>
              <a:t> </a:t>
            </a:r>
            <a:r>
              <a:rPr lang="en-US" b="1" dirty="0" err="1" smtClean="0">
                <a:solidFill>
                  <a:schemeClr val="bg1"/>
                </a:solidFill>
              </a:rPr>
              <a:t>bijaksana</a:t>
            </a:r>
            <a:r>
              <a:rPr lang="en-US" b="1" dirty="0" smtClean="0">
                <a:solidFill>
                  <a:schemeClr val="bg1"/>
                </a:solidFill>
              </a:rPr>
              <a:t> </a:t>
            </a:r>
            <a:r>
              <a:rPr lang="id-ID" dirty="0" smtClean="0"/>
              <a:t/>
            </a:r>
            <a:br>
              <a:rPr lang="id-ID" dirty="0" smtClean="0"/>
            </a:br>
            <a:endParaRPr lang="id-ID" dirty="0"/>
          </a:p>
        </p:txBody>
      </p:sp>
      <p:sp>
        <p:nvSpPr>
          <p:cNvPr id="6" name="Rectangle 5"/>
          <p:cNvSpPr/>
          <p:nvPr/>
        </p:nvSpPr>
        <p:spPr>
          <a:xfrm>
            <a:off x="571472" y="1643050"/>
            <a:ext cx="8286808" cy="3416320"/>
          </a:xfrm>
          <a:prstGeom prst="rect">
            <a:avLst/>
          </a:prstGeom>
        </p:spPr>
        <p:txBody>
          <a:bodyPr wrap="square">
            <a:spAutoFit/>
          </a:bodyPr>
          <a:lstStyle/>
          <a:p>
            <a:r>
              <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Allah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akan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membenci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orang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yang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tidak</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bijaksana</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Akan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di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benci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oleh</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sesama</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manusia</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Tidak</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dipercayai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sebagai</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pemimpin</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id-ID"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Tidak</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bisa</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dipercaya</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untuk</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memegang</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amanah</a:t>
            </a:r>
            <a:endParaRPr lang="id-ID"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chemeClr val="bg1"/>
                </a:solidFill>
              </a:rPr>
              <a:t>Akibat</a:t>
            </a:r>
            <a:r>
              <a:rPr lang="en-US" b="1" dirty="0" smtClean="0">
                <a:solidFill>
                  <a:schemeClr val="bg1"/>
                </a:solidFill>
              </a:rPr>
              <a:t> </a:t>
            </a:r>
            <a:r>
              <a:rPr lang="en-US" b="1" dirty="0" err="1" smtClean="0">
                <a:solidFill>
                  <a:schemeClr val="bg1"/>
                </a:solidFill>
              </a:rPr>
              <a:t>Perbuatan</a:t>
            </a:r>
            <a:r>
              <a:rPr lang="en-US" b="1" dirty="0" smtClean="0">
                <a:solidFill>
                  <a:schemeClr val="bg1"/>
                </a:solidFill>
              </a:rPr>
              <a:t> </a:t>
            </a:r>
            <a:r>
              <a:rPr lang="en-US" b="1" dirty="0" err="1" smtClean="0">
                <a:solidFill>
                  <a:schemeClr val="bg1"/>
                </a:solidFill>
              </a:rPr>
              <a:t>Tidak</a:t>
            </a:r>
            <a:r>
              <a:rPr lang="en-US" b="1" dirty="0" smtClean="0">
                <a:solidFill>
                  <a:schemeClr val="bg1"/>
                </a:solidFill>
              </a:rPr>
              <a:t> </a:t>
            </a:r>
            <a:r>
              <a:rPr lang="en-US" b="1" dirty="0" err="1" smtClean="0">
                <a:solidFill>
                  <a:schemeClr val="bg1"/>
                </a:solidFill>
              </a:rPr>
              <a:t>ridho</a:t>
            </a:r>
            <a:endParaRPr lang="id-ID" dirty="0">
              <a:solidFill>
                <a:schemeClr val="bg1"/>
              </a:solidFill>
            </a:endParaRPr>
          </a:p>
        </p:txBody>
      </p:sp>
      <p:sp>
        <p:nvSpPr>
          <p:cNvPr id="3" name="Content Placeholder 2"/>
          <p:cNvSpPr>
            <a:spLocks noGrp="1"/>
          </p:cNvSpPr>
          <p:nvPr>
            <p:ph idx="1"/>
          </p:nvPr>
        </p:nvSpPr>
        <p:spPr>
          <a:xfrm>
            <a:off x="457200" y="1600200"/>
            <a:ext cx="8229600" cy="4853136"/>
          </a:xfrm>
        </p:spPr>
        <p:style>
          <a:lnRef idx="1">
            <a:schemeClr val="dk1"/>
          </a:lnRef>
          <a:fillRef idx="2">
            <a:schemeClr val="dk1"/>
          </a:fillRef>
          <a:effectRef idx="1">
            <a:schemeClr val="dk1"/>
          </a:effectRef>
          <a:fontRef idx="minor">
            <a:schemeClr val="dk1"/>
          </a:fontRef>
        </p:style>
        <p:txBody>
          <a:bodyPr>
            <a:normAutofit/>
          </a:bodyPr>
          <a:lstStyle/>
          <a:p>
            <a:r>
              <a:rPr lang="id-ID" dirty="0" smtClean="0"/>
              <a:t>Seseorang akan merasa kekurangan,tidak puas dan tidak bersyukur atas karunia Allah.</a:t>
            </a:r>
          </a:p>
          <a:p>
            <a:r>
              <a:rPr lang="id-ID" dirty="0" smtClean="0"/>
              <a:t>Seseorang akan lebih mementingkan kehidupan dunia daripada kehidupan akhirat.</a:t>
            </a:r>
          </a:p>
          <a:p>
            <a:r>
              <a:rPr lang="id-ID" dirty="0" smtClean="0"/>
              <a:t>Membuat seseorang sombong dan mencintai harta benda dengan berlebihan.</a:t>
            </a:r>
          </a:p>
          <a:p>
            <a:r>
              <a:rPr lang="id-ID" dirty="0" smtClean="0"/>
              <a:t>Seseorang tidak akan memiliki keihklasan di dalam hatinya</a:t>
            </a:r>
          </a:p>
          <a:p>
            <a:endParaRPr lang="id-ID" dirty="0" smtClean="0"/>
          </a:p>
          <a:p>
            <a:endParaRPr lang="id-ID"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bg/>
                                          </p:spTgt>
                                        </p:tgtEl>
                                        <p:attrNameLst>
                                          <p:attrName>style.visibility</p:attrName>
                                        </p:attrNameLst>
                                      </p:cBhvr>
                                      <p:to>
                                        <p:strVal val="visible"/>
                                      </p:to>
                                    </p:set>
                                    <p:anim by="(-#ppt_w*2)" calcmode="lin" valueType="num">
                                      <p:cBhvr rctx="PPT">
                                        <p:cTn id="7" dur="500" autoRev="1" fill="hold">
                                          <p:stCondLst>
                                            <p:cond delay="0"/>
                                          </p:stCondLst>
                                        </p:cTn>
                                        <p:tgtEl>
                                          <p:spTgt spid="3">
                                            <p:bg/>
                                          </p:spTgt>
                                        </p:tgtEl>
                                        <p:attrNameLst>
                                          <p:attrName>ppt_w</p:attrName>
                                        </p:attrNameLst>
                                      </p:cBhvr>
                                    </p:anim>
                                    <p:anim by="(#ppt_w*0.50)" calcmode="lin" valueType="num">
                                      <p:cBhvr>
                                        <p:cTn id="8" dur="500" decel="50000" autoRev="1" fill="hold">
                                          <p:stCondLst>
                                            <p:cond delay="0"/>
                                          </p:stCondLst>
                                        </p:cTn>
                                        <p:tgtEl>
                                          <p:spTgt spid="3">
                                            <p:bg/>
                                          </p:spTgt>
                                        </p:tgtEl>
                                        <p:attrNameLst>
                                          <p:attrName>ppt_x</p:attrName>
                                        </p:attrNameLst>
                                      </p:cBhvr>
                                    </p:anim>
                                    <p:anim from="(-#ppt_h/2)" to="(#ppt_y)" calcmode="lin" valueType="num">
                                      <p:cBhvr>
                                        <p:cTn id="9" dur="1000" fill="hold">
                                          <p:stCondLst>
                                            <p:cond delay="0"/>
                                          </p:stCondLst>
                                        </p:cTn>
                                        <p:tgtEl>
                                          <p:spTgt spid="3">
                                            <p:bg/>
                                          </p:spTgt>
                                        </p:tgtEl>
                                        <p:attrNameLst>
                                          <p:attrName>ppt_y</p:attrName>
                                        </p:attrNameLst>
                                      </p:cBhvr>
                                    </p:anim>
                                    <p:animRot by="21600000">
                                      <p:cBhvr>
                                        <p:cTn id="10" dur="1000" fill="hold">
                                          <p:stCondLst>
                                            <p:cond delay="0"/>
                                          </p:stCondLst>
                                        </p:cTn>
                                        <p:tgtEl>
                                          <p:spTgt spid="3">
                                            <p:bg/>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1" end="1"/>
                                            </p:txEl>
                                          </p:spTgt>
                                        </p:tgtEl>
                                        <p:attrNameLst>
                                          <p:attrName>ppt_w</p:attrName>
                                        </p:attrNameLst>
                                      </p:cBhvr>
                                    </p:anim>
                                    <p:anim by="(#ppt_w*0.50)" calcmode="lin" valueType="num">
                                      <p:cBhvr>
                                        <p:cTn id="24" dur="500" decel="50000" autoRev="1" fill="hold">
                                          <p:stCondLst>
                                            <p:cond delay="0"/>
                                          </p:stCondLst>
                                        </p:cTn>
                                        <p:tgtEl>
                                          <p:spTgt spid="3">
                                            <p:txEl>
                                              <p:pRg st="1" end="1"/>
                                            </p:txEl>
                                          </p:spTgt>
                                        </p:tgtEl>
                                        <p:attrNameLst>
                                          <p:attrName>ppt_x</p:attrName>
                                        </p:attrNameLst>
                                      </p:cBhvr>
                                    </p:anim>
                                    <p:anim from="(-#ppt_h/2)" to="(#ppt_y)" calcmode="lin" valueType="num">
                                      <p:cBhvr>
                                        <p:cTn id="25" dur="1000" fill="hold">
                                          <p:stCondLst>
                                            <p:cond delay="0"/>
                                          </p:stCondLst>
                                        </p:cTn>
                                        <p:tgtEl>
                                          <p:spTgt spid="3">
                                            <p:txEl>
                                              <p:pRg st="1" end="1"/>
                                            </p:txEl>
                                          </p:spTgt>
                                        </p:tgtEl>
                                        <p:attrNameLst>
                                          <p:attrName>ppt_y</p:attrName>
                                        </p:attrNameLst>
                                      </p:cBhvr>
                                    </p:anim>
                                    <p:animRot by="21600000">
                                      <p:cBhvr>
                                        <p:cTn id="26" dur="1000" fill="hold">
                                          <p:stCondLst>
                                            <p:cond delay="0"/>
                                          </p:stCondLst>
                                        </p:cTn>
                                        <p:tgtEl>
                                          <p:spTgt spid="3">
                                            <p:txEl>
                                              <p:pRg st="1" end="1"/>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3">
                                            <p:txEl>
                                              <p:pRg st="2" end="2"/>
                                            </p:txEl>
                                          </p:spTgt>
                                        </p:tgtEl>
                                        <p:attrNameLst>
                                          <p:attrName>style.visibility</p:attrName>
                                        </p:attrNameLst>
                                      </p:cBhvr>
                                      <p:to>
                                        <p:strVal val="visible"/>
                                      </p:to>
                                    </p:set>
                                    <p:anim by="(-#ppt_w*2)" calcmode="lin" valueType="num">
                                      <p:cBhvr rctx="PPT">
                                        <p:cTn id="31" dur="500" autoRev="1" fill="hold">
                                          <p:stCondLst>
                                            <p:cond delay="0"/>
                                          </p:stCondLst>
                                        </p:cTn>
                                        <p:tgtEl>
                                          <p:spTgt spid="3">
                                            <p:txEl>
                                              <p:pRg st="2" end="2"/>
                                            </p:txEl>
                                          </p:spTgt>
                                        </p:tgtEl>
                                        <p:attrNameLst>
                                          <p:attrName>ppt_w</p:attrName>
                                        </p:attrNameLst>
                                      </p:cBhvr>
                                    </p:anim>
                                    <p:anim by="(#ppt_w*0.50)" calcmode="lin" valueType="num">
                                      <p:cBhvr>
                                        <p:cTn id="32" dur="500" decel="50000" autoRev="1" fill="hold">
                                          <p:stCondLst>
                                            <p:cond delay="0"/>
                                          </p:stCondLst>
                                        </p:cTn>
                                        <p:tgtEl>
                                          <p:spTgt spid="3">
                                            <p:txEl>
                                              <p:pRg st="2" end="2"/>
                                            </p:txEl>
                                          </p:spTgt>
                                        </p:tgtEl>
                                        <p:attrNameLst>
                                          <p:attrName>ppt_x</p:attrName>
                                        </p:attrNameLst>
                                      </p:cBhvr>
                                    </p:anim>
                                    <p:anim from="(-#ppt_h/2)" to="(#ppt_y)" calcmode="lin" valueType="num">
                                      <p:cBhvr>
                                        <p:cTn id="33" dur="1000" fill="hold">
                                          <p:stCondLst>
                                            <p:cond delay="0"/>
                                          </p:stCondLst>
                                        </p:cTn>
                                        <p:tgtEl>
                                          <p:spTgt spid="3">
                                            <p:txEl>
                                              <p:pRg st="2" end="2"/>
                                            </p:txEl>
                                          </p:spTgt>
                                        </p:tgtEl>
                                        <p:attrNameLst>
                                          <p:attrName>ppt_y</p:attrName>
                                        </p:attrNameLst>
                                      </p:cBhvr>
                                    </p:anim>
                                    <p:animRot by="21600000">
                                      <p:cBhvr>
                                        <p:cTn id="34" dur="1000" fill="hold">
                                          <p:stCondLst>
                                            <p:cond delay="0"/>
                                          </p:stCondLst>
                                        </p:cTn>
                                        <p:tgtEl>
                                          <p:spTgt spid="3">
                                            <p:txEl>
                                              <p:pRg st="2" end="2"/>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3">
                                            <p:txEl>
                                              <p:pRg st="3" end="3"/>
                                            </p:txEl>
                                          </p:spTgt>
                                        </p:tgtEl>
                                        <p:attrNameLst>
                                          <p:attrName>style.visibility</p:attrName>
                                        </p:attrNameLst>
                                      </p:cBhvr>
                                      <p:to>
                                        <p:strVal val="visible"/>
                                      </p:to>
                                    </p:set>
                                    <p:anim by="(-#ppt_w*2)" calcmode="lin" valueType="num">
                                      <p:cBhvr rctx="PPT">
                                        <p:cTn id="39" dur="500" autoRev="1" fill="hold">
                                          <p:stCondLst>
                                            <p:cond delay="0"/>
                                          </p:stCondLst>
                                        </p:cTn>
                                        <p:tgtEl>
                                          <p:spTgt spid="3">
                                            <p:txEl>
                                              <p:pRg st="3" end="3"/>
                                            </p:txEl>
                                          </p:spTgt>
                                        </p:tgtEl>
                                        <p:attrNameLst>
                                          <p:attrName>ppt_w</p:attrName>
                                        </p:attrNameLst>
                                      </p:cBhvr>
                                    </p:anim>
                                    <p:anim by="(#ppt_w*0.50)" calcmode="lin" valueType="num">
                                      <p:cBhvr>
                                        <p:cTn id="40" dur="500" decel="50000" autoRev="1" fill="hold">
                                          <p:stCondLst>
                                            <p:cond delay="0"/>
                                          </p:stCondLst>
                                        </p:cTn>
                                        <p:tgtEl>
                                          <p:spTgt spid="3">
                                            <p:txEl>
                                              <p:pRg st="3" end="3"/>
                                            </p:txEl>
                                          </p:spTgt>
                                        </p:tgtEl>
                                        <p:attrNameLst>
                                          <p:attrName>ppt_x</p:attrName>
                                        </p:attrNameLst>
                                      </p:cBhvr>
                                    </p:anim>
                                    <p:anim from="(-#ppt_h/2)" to="(#ppt_y)" calcmode="lin" valueType="num">
                                      <p:cBhvr>
                                        <p:cTn id="41" dur="1000" fill="hold">
                                          <p:stCondLst>
                                            <p:cond delay="0"/>
                                          </p:stCondLst>
                                        </p:cTn>
                                        <p:tgtEl>
                                          <p:spTgt spid="3">
                                            <p:txEl>
                                              <p:pRg st="3" end="3"/>
                                            </p:txEl>
                                          </p:spTgt>
                                        </p:tgtEl>
                                        <p:attrNameLst>
                                          <p:attrName>ppt_y</p:attrName>
                                        </p:attrNameLst>
                                      </p:cBhvr>
                                    </p:anim>
                                    <p:animRot by="21600000">
                                      <p:cBhvr>
                                        <p:cTn id="42" dur="1000" fill="hold">
                                          <p:stCondLst>
                                            <p:cond delay="0"/>
                                          </p:stCondLst>
                                        </p:cTn>
                                        <p:tgtEl>
                                          <p:spTgt spid="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err="1" smtClean="0">
                <a:solidFill>
                  <a:schemeClr val="bg1"/>
                </a:solidFill>
              </a:rPr>
              <a:t>Akibat</a:t>
            </a:r>
            <a:r>
              <a:rPr lang="en-US" b="1" dirty="0" smtClean="0">
                <a:solidFill>
                  <a:schemeClr val="bg1"/>
                </a:solidFill>
              </a:rPr>
              <a:t> </a:t>
            </a:r>
            <a:r>
              <a:rPr lang="en-US" b="1" dirty="0" err="1" smtClean="0">
                <a:solidFill>
                  <a:schemeClr val="bg1"/>
                </a:solidFill>
              </a:rPr>
              <a:t>Perbuatan</a:t>
            </a:r>
            <a:r>
              <a:rPr lang="en-US" b="1" dirty="0" smtClean="0">
                <a:solidFill>
                  <a:schemeClr val="bg1"/>
                </a:solidFill>
              </a:rPr>
              <a:t> </a:t>
            </a:r>
            <a:r>
              <a:rPr lang="en-US" b="1" dirty="0" err="1" smtClean="0">
                <a:solidFill>
                  <a:schemeClr val="bg1"/>
                </a:solidFill>
              </a:rPr>
              <a:t>Tidak</a:t>
            </a:r>
            <a:r>
              <a:rPr lang="en-US" b="1" dirty="0" smtClean="0">
                <a:solidFill>
                  <a:schemeClr val="bg1"/>
                </a:solidFill>
              </a:rPr>
              <a:t> </a:t>
            </a:r>
            <a:r>
              <a:rPr lang="en-US" b="1" dirty="0" err="1" smtClean="0">
                <a:solidFill>
                  <a:schemeClr val="bg1"/>
                </a:solidFill>
              </a:rPr>
              <a:t>produktif</a:t>
            </a:r>
            <a:r>
              <a:rPr lang="id-ID" dirty="0" smtClean="0">
                <a:solidFill>
                  <a:schemeClr val="bg1"/>
                </a:solidFill>
              </a:rPr>
              <a:t/>
            </a:r>
            <a:br>
              <a:rPr lang="id-ID" dirty="0" smtClean="0">
                <a:solidFill>
                  <a:schemeClr val="bg1"/>
                </a:solidFill>
              </a:rPr>
            </a:br>
            <a:endParaRPr lang="id-ID" dirty="0">
              <a:solidFill>
                <a:schemeClr val="bg1"/>
              </a:solidFill>
            </a:endParaRPr>
          </a:p>
        </p:txBody>
      </p:sp>
      <p:sp>
        <p:nvSpPr>
          <p:cNvPr id="3" name="Content Placeholder 2"/>
          <p:cNvSpPr>
            <a:spLocks noGrp="1"/>
          </p:cNvSpPr>
          <p:nvPr>
            <p:ph idx="1"/>
          </p:nvPr>
        </p:nvSpPr>
        <p:spPr>
          <a:xfrm>
            <a:off x="457200" y="1600201"/>
            <a:ext cx="8229600" cy="3757626"/>
          </a:xfrm>
        </p:spPr>
        <p:txBody>
          <a:bodyPr/>
          <a:lstStyle/>
          <a:p>
            <a:pPr lvl="0">
              <a:buFont typeface="Wingdings" pitchFamily="2" charset="2"/>
              <a:buChar char="v"/>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Di benci Allah</a:t>
            </a:r>
          </a:p>
          <a:p>
            <a:pPr>
              <a:buFont typeface="Wingdings" pitchFamily="2" charset="2"/>
              <a:buChar char="v"/>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Menjadikan muslim yang bermalas malasan.</a:t>
            </a:r>
          </a:p>
          <a:p>
            <a:pPr lvl="0">
              <a:buFont typeface="Wingdings" pitchFamily="2" charset="2"/>
              <a:buChar char="v"/>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Kehidupan akan terasa berat karena tidak berusaha</a:t>
            </a:r>
          </a:p>
          <a:p>
            <a:pPr lvl="0">
              <a:buFont typeface="Wingdings" pitchFamily="2" charset="2"/>
              <a:buChar char="v"/>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Akan jadi muslim yang merugi</a:t>
            </a:r>
          </a:p>
          <a:p>
            <a:endParaRPr lang="id-ID" dirty="0"/>
          </a:p>
        </p:txBody>
      </p:sp>
    </p:spTree>
  </p:cSld>
  <p:clrMapOvr>
    <a:masterClrMapping/>
  </p:clrMapOvr>
  <p:transition>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err="1" smtClean="0">
                <a:solidFill>
                  <a:schemeClr val="bg1"/>
                </a:solidFill>
              </a:rPr>
              <a:t>Akibat</a:t>
            </a:r>
            <a:r>
              <a:rPr lang="en-US" b="1" dirty="0" smtClean="0">
                <a:solidFill>
                  <a:schemeClr val="bg1"/>
                </a:solidFill>
              </a:rPr>
              <a:t> </a:t>
            </a:r>
            <a:r>
              <a:rPr lang="en-US" b="1" dirty="0" err="1" smtClean="0">
                <a:solidFill>
                  <a:schemeClr val="bg1"/>
                </a:solidFill>
              </a:rPr>
              <a:t>Perbuatan</a:t>
            </a:r>
            <a:r>
              <a:rPr lang="en-US" b="1" dirty="0" smtClean="0">
                <a:solidFill>
                  <a:schemeClr val="bg1"/>
                </a:solidFill>
              </a:rPr>
              <a:t> </a:t>
            </a:r>
            <a:r>
              <a:rPr lang="en-US" b="1" dirty="0" err="1" smtClean="0">
                <a:solidFill>
                  <a:schemeClr val="bg1"/>
                </a:solidFill>
              </a:rPr>
              <a:t>Tidak</a:t>
            </a:r>
            <a:r>
              <a:rPr lang="en-US" b="1" dirty="0" smtClean="0">
                <a:solidFill>
                  <a:schemeClr val="bg1"/>
                </a:solidFill>
              </a:rPr>
              <a:t> </a:t>
            </a:r>
            <a:r>
              <a:rPr lang="en-US" b="1" dirty="0" err="1" smtClean="0">
                <a:solidFill>
                  <a:schemeClr val="bg1"/>
                </a:solidFill>
              </a:rPr>
              <a:t>efisie</a:t>
            </a:r>
            <a:r>
              <a:rPr lang="id-ID" b="1" dirty="0" smtClean="0">
                <a:solidFill>
                  <a:schemeClr val="bg1"/>
                </a:solidFill>
              </a:rPr>
              <a:t>n</a:t>
            </a:r>
            <a:r>
              <a:rPr lang="id-ID" dirty="0" smtClean="0">
                <a:solidFill>
                  <a:schemeClr val="bg1"/>
                </a:solidFill>
              </a:rPr>
              <a:t/>
            </a:r>
            <a:br>
              <a:rPr lang="id-ID" dirty="0" smtClean="0">
                <a:solidFill>
                  <a:schemeClr val="bg1"/>
                </a:solidFill>
              </a:rPr>
            </a:br>
            <a:endParaRPr lang="id-ID" dirty="0">
              <a:solidFill>
                <a:schemeClr val="bg1"/>
              </a:solidFill>
            </a:endParaRPr>
          </a:p>
        </p:txBody>
      </p:sp>
      <p:sp>
        <p:nvSpPr>
          <p:cNvPr id="3" name="Content Placeholder 2"/>
          <p:cNvSpPr>
            <a:spLocks noGrp="1"/>
          </p:cNvSpPr>
          <p:nvPr>
            <p:ph idx="1"/>
          </p:nvPr>
        </p:nvSpPr>
        <p:spPr>
          <a:xfrm>
            <a:off x="457200" y="2643182"/>
            <a:ext cx="8229600" cy="3482981"/>
          </a:xfrm>
        </p:spPr>
        <p:txBody>
          <a:bodyPr/>
          <a:lstStyle/>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menjadikan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seseorang</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hidup</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boros</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lvl="0">
              <a:buNone/>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Allah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akan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membenci</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karena</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perbuatan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yang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boros</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kan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banyak</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waktu</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yang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terbuang</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4.m</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enjadikan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orang</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kufur</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nikmat</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endParaRPr lang="id-ID"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916832"/>
            <a:ext cx="8229600" cy="1080120"/>
          </a:xfrm>
        </p:spPr>
        <p:txBody>
          <a:bodyPr/>
          <a:lstStyle/>
          <a:p>
            <a:r>
              <a:rPr lang="id-ID" dirty="0" smtClean="0">
                <a:solidFill>
                  <a:schemeClr val="bg1"/>
                </a:solidFill>
                <a:latin typeface="Elephant" pitchFamily="18" charset="0"/>
              </a:rPr>
              <a:t>Bismillahirohmanirrohim.</a:t>
            </a:r>
            <a:endParaRPr lang="id-ID" dirty="0">
              <a:solidFill>
                <a:schemeClr val="bg1"/>
              </a:solidFill>
              <a:latin typeface="Elephant" pitchFamily="18" charset="0"/>
            </a:endParaRPr>
          </a:p>
        </p:txBody>
      </p:sp>
      <p:sp>
        <p:nvSpPr>
          <p:cNvPr id="3" name="Content Placeholder 2"/>
          <p:cNvSpPr>
            <a:spLocks noGrp="1"/>
          </p:cNvSpPr>
          <p:nvPr>
            <p:ph idx="1"/>
          </p:nvPr>
        </p:nvSpPr>
        <p:spPr>
          <a:xfrm>
            <a:off x="457200" y="3717033"/>
            <a:ext cx="8229600" cy="1008112"/>
          </a:xfrm>
        </p:spPr>
        <p:txBody>
          <a:bodyPr/>
          <a:lstStyle/>
          <a:p>
            <a:pPr>
              <a:buNone/>
            </a:pPr>
            <a:r>
              <a:rPr lang="en-US" dirty="0" smtClean="0">
                <a:solidFill>
                  <a:schemeClr val="bg1"/>
                </a:solidFill>
              </a:rPr>
              <a:t>Mari </a:t>
            </a:r>
            <a:r>
              <a:rPr lang="en-US" dirty="0" err="1" smtClean="0">
                <a:solidFill>
                  <a:schemeClr val="bg1"/>
                </a:solidFill>
              </a:rPr>
              <a:t>kita</a:t>
            </a:r>
            <a:r>
              <a:rPr lang="en-US" dirty="0" smtClean="0">
                <a:solidFill>
                  <a:schemeClr val="bg1"/>
                </a:solidFill>
              </a:rPr>
              <a:t> </a:t>
            </a:r>
            <a:r>
              <a:rPr lang="en-US" dirty="0" err="1" smtClean="0">
                <a:solidFill>
                  <a:schemeClr val="bg1"/>
                </a:solidFill>
              </a:rPr>
              <a:t>belajar</a:t>
            </a:r>
            <a:r>
              <a:rPr lang="en-US" dirty="0" smtClean="0">
                <a:solidFill>
                  <a:schemeClr val="bg1"/>
                </a:solidFill>
              </a:rPr>
              <a:t> </a:t>
            </a:r>
            <a:r>
              <a:rPr lang="en-US" dirty="0" err="1" smtClean="0">
                <a:solidFill>
                  <a:schemeClr val="bg1"/>
                </a:solidFill>
              </a:rPr>
              <a:t>bersama</a:t>
            </a:r>
            <a:endParaRPr lang="id-ID" dirty="0">
              <a:solidFill>
                <a:schemeClr val="bg1"/>
              </a:solidFill>
            </a:endParaRPr>
          </a:p>
        </p:txBody>
      </p:sp>
      <p:pic>
        <p:nvPicPr>
          <p:cNvPr id="4" name="Picture 3" descr="'X'Grafii.gif"/>
          <p:cNvPicPr>
            <a:picLocks noChangeAspect="1"/>
          </p:cNvPicPr>
          <p:nvPr/>
        </p:nvPicPr>
        <p:blipFill>
          <a:blip r:embed="rId3"/>
          <a:stretch>
            <a:fillRect/>
          </a:stretch>
        </p:blipFill>
        <p:spPr>
          <a:xfrm>
            <a:off x="214282" y="285728"/>
            <a:ext cx="8215370" cy="1500198"/>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normAutofit/>
          </a:bodyPr>
          <a:lstStyle/>
          <a:p>
            <a:pPr algn="ctr">
              <a:buNone/>
            </a:pPr>
            <a:r>
              <a:rPr lang="id-ID"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rPr>
              <a:t>Wassalamualaikum Wr. Wb</a:t>
            </a:r>
          </a:p>
          <a:p>
            <a:pPr>
              <a:buNone/>
            </a:pPr>
            <a:endParaRPr lang="id-ID"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endParaRPr>
          </a:p>
          <a:p>
            <a:pPr algn="ctr">
              <a:buNone/>
            </a:pPr>
            <a:r>
              <a:rPr lang="id-ID"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rPr>
              <a:t>Semoga Bermanfaat</a:t>
            </a:r>
          </a:p>
          <a:p>
            <a:pPr algn="ctr">
              <a:buNone/>
            </a:pPr>
            <a:endParaRPr lang="id-ID"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endParaRPr>
          </a:p>
          <a:p>
            <a:pPr algn="ctr">
              <a:buNone/>
            </a:pPr>
            <a:r>
              <a:rPr lang="id-ID"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rPr>
              <a:t>Matur sembah nuwun</a:t>
            </a:r>
            <a:endParaRPr lang="id-ID" sz="4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lgerian" pitchFamily="82" charset="0"/>
            </a:endParaRPr>
          </a:p>
        </p:txBody>
      </p:sp>
      <p:pic>
        <p:nvPicPr>
          <p:cNvPr id="4" name="Picture 3" descr="Allah.gif"/>
          <p:cNvPicPr>
            <a:picLocks noChangeAspect="1"/>
          </p:cNvPicPr>
          <p:nvPr/>
        </p:nvPicPr>
        <p:blipFill>
          <a:blip r:embed="rId3"/>
          <a:stretch>
            <a:fillRect/>
          </a:stretch>
        </p:blipFill>
        <p:spPr>
          <a:xfrm>
            <a:off x="285720" y="285728"/>
            <a:ext cx="1500198" cy="1338258"/>
          </a:xfrm>
          <a:prstGeom prst="rect">
            <a:avLst/>
          </a:prstGeom>
        </p:spPr>
      </p:pic>
      <p:pic>
        <p:nvPicPr>
          <p:cNvPr id="5" name="Picture 4" descr="Ç4(-)4y4xu.gif"/>
          <p:cNvPicPr>
            <a:picLocks noChangeAspect="1"/>
          </p:cNvPicPr>
          <p:nvPr/>
        </p:nvPicPr>
        <p:blipFill>
          <a:blip r:embed="rId4"/>
          <a:stretch>
            <a:fillRect/>
          </a:stretch>
        </p:blipFill>
        <p:spPr>
          <a:xfrm>
            <a:off x="7215206" y="285728"/>
            <a:ext cx="1719266" cy="1219200"/>
          </a:xfrm>
          <a:prstGeom prst="rect">
            <a:avLst/>
          </a:prstGeom>
        </p:spPr>
      </p:pic>
      <p:pic>
        <p:nvPicPr>
          <p:cNvPr id="6" name="Picture 5" descr="'X'Grafii.gif"/>
          <p:cNvPicPr>
            <a:picLocks noChangeAspect="1"/>
          </p:cNvPicPr>
          <p:nvPr/>
        </p:nvPicPr>
        <p:blipFill>
          <a:blip r:embed="rId5"/>
          <a:stretch>
            <a:fillRect/>
          </a:stretch>
        </p:blipFill>
        <p:spPr>
          <a:xfrm>
            <a:off x="1857356" y="500042"/>
            <a:ext cx="4786346" cy="609600"/>
          </a:xfrm>
          <a:prstGeom prst="rect">
            <a:avLst/>
          </a:prstGeom>
        </p:spPr>
      </p:pic>
      <p:pic>
        <p:nvPicPr>
          <p:cNvPr id="8" name="Picture 7" descr="3d Animasi Fairy Dance Animated Human Animation.gif"/>
          <p:cNvPicPr>
            <a:picLocks noChangeAspect="1"/>
          </p:cNvPicPr>
          <p:nvPr/>
        </p:nvPicPr>
        <p:blipFill>
          <a:blip r:embed="rId6"/>
          <a:stretch>
            <a:fillRect/>
          </a:stretch>
        </p:blipFill>
        <p:spPr>
          <a:xfrm>
            <a:off x="-428660" y="4714884"/>
            <a:ext cx="2500330" cy="2143116"/>
          </a:xfrm>
          <a:prstGeom prst="rect">
            <a:avLst/>
          </a:prstGeom>
        </p:spPr>
      </p:pic>
      <p:pic>
        <p:nvPicPr>
          <p:cNvPr id="9" name="Picture 8" descr="3d Animasi Man Break Dance Animated Human Animation.gif"/>
          <p:cNvPicPr>
            <a:picLocks noChangeAspect="1"/>
          </p:cNvPicPr>
          <p:nvPr/>
        </p:nvPicPr>
        <p:blipFill>
          <a:blip r:embed="rId7"/>
          <a:stretch>
            <a:fillRect/>
          </a:stretch>
        </p:blipFill>
        <p:spPr>
          <a:xfrm>
            <a:off x="7500958" y="4714875"/>
            <a:ext cx="1905000" cy="2143125"/>
          </a:xfrm>
          <a:prstGeom prst="rect">
            <a:avLst/>
          </a:prstGeom>
        </p:spPr>
      </p:pic>
      <p:pic>
        <p:nvPicPr>
          <p:cNvPr id="10" name="Picture 9" descr="gif-animasi-lucu-24-hisyamhana.gif"/>
          <p:cNvPicPr>
            <a:picLocks noChangeAspect="1"/>
          </p:cNvPicPr>
          <p:nvPr/>
        </p:nvPicPr>
        <p:blipFill>
          <a:blip r:embed="rId8"/>
          <a:stretch>
            <a:fillRect/>
          </a:stretch>
        </p:blipFill>
        <p:spPr>
          <a:xfrm>
            <a:off x="3786182" y="4143380"/>
            <a:ext cx="1428760" cy="78581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id-ID"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id-ID"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ADIL</a:t>
            </a:r>
            <a:br>
              <a:rPr lang="id-ID"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endParaRPr lang="id-ID"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Content Placeholder 5" descr="Kehidu.gif"/>
          <p:cNvPicPr>
            <a:picLocks noGrp="1" noChangeAspect="1"/>
          </p:cNvPicPr>
          <p:nvPr>
            <p:ph idx="1"/>
          </p:nvPr>
        </p:nvPicPr>
        <p:blipFill>
          <a:blip r:embed="rId3"/>
          <a:stretch>
            <a:fillRect/>
          </a:stretch>
        </p:blipFill>
        <p:spPr>
          <a:xfrm>
            <a:off x="142844" y="142852"/>
            <a:ext cx="2643206" cy="1285884"/>
          </a:xfrm>
        </p:spPr>
      </p:pic>
      <p:sp>
        <p:nvSpPr>
          <p:cNvPr id="5" name="Snip Diagonal Corner Rectangle 4"/>
          <p:cNvSpPr/>
          <p:nvPr/>
        </p:nvSpPr>
        <p:spPr>
          <a:xfrm>
            <a:off x="467544" y="1484784"/>
            <a:ext cx="8208912" cy="4896544"/>
          </a:xfrm>
          <a:prstGeom prst="snip2DiagRect">
            <a:avLst/>
          </a:prstGeom>
        </p:spPr>
        <p:style>
          <a:lnRef idx="1">
            <a:schemeClr val="accent3"/>
          </a:lnRef>
          <a:fillRef idx="2">
            <a:schemeClr val="accent3"/>
          </a:fillRef>
          <a:effectRef idx="1">
            <a:schemeClr val="accent3"/>
          </a:effectRef>
          <a:fontRef idx="minor">
            <a:schemeClr val="dk1"/>
          </a:fontRef>
        </p:style>
        <p:txBody>
          <a:bodyPr rtlCol="0" anchor="ctr"/>
          <a:lstStyle/>
          <a:p>
            <a:pPr>
              <a:buNone/>
            </a:pPr>
            <a:r>
              <a:rPr lang="id-ID" sz="2800" dirty="0" smtClean="0"/>
              <a:t>Adil adalah menempatkan sesuatu pada tempatnya.Berlaku adil adalah memutuskan suatu perkara sesuai dengan perbuatan seseorang tanpa memandang  rakyat atau pejabat kaya atau miskin.siapa yang salah disalahkan dan siapa yang benar di benarkan.sebagai orang beriman kita harus berlaku adil artinya kukuh ,teguh,tidak memihak kepada siapapun.Berlaku adil ini diperintahkan Allah SWT.</a:t>
            </a:r>
          </a:p>
          <a:p>
            <a:endParaRPr lang="id-ID" sz="2800" dirty="0"/>
          </a:p>
        </p:txBody>
      </p:sp>
      <p:pic>
        <p:nvPicPr>
          <p:cNvPr id="7" name="Content Placeholder 5" descr="Kehidu.gif"/>
          <p:cNvPicPr>
            <a:picLocks noChangeAspect="1"/>
          </p:cNvPicPr>
          <p:nvPr/>
        </p:nvPicPr>
        <p:blipFill>
          <a:blip r:embed="rId3"/>
          <a:stretch>
            <a:fillRect/>
          </a:stretch>
        </p:blipFill>
        <p:spPr>
          <a:xfrm>
            <a:off x="6500826" y="142852"/>
            <a:ext cx="2428892" cy="1285884"/>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736"/>
            <a:ext cx="8229600" cy="5544616"/>
          </a:xfrm>
        </p:spPr>
        <p:txBody>
          <a:bodyPr>
            <a:normAutofit fontScale="85000" lnSpcReduction="20000"/>
          </a:bodyPr>
          <a:lstStyle/>
          <a:p>
            <a:pPr>
              <a:buNone/>
            </a:pPr>
            <a:r>
              <a:rPr lang="id-ID" b="1" dirty="0"/>
              <a:t>A.Dalil tentang Adil</a:t>
            </a:r>
            <a:endParaRPr lang="id-ID" dirty="0"/>
          </a:p>
          <a:p>
            <a:pPr lvl="0">
              <a:buNone/>
            </a:pPr>
            <a:r>
              <a:rPr lang="en-US" dirty="0" err="1"/>
              <a:t>QS.An</a:t>
            </a:r>
            <a:r>
              <a:rPr lang="en-US" dirty="0"/>
              <a:t> </a:t>
            </a:r>
            <a:r>
              <a:rPr lang="en-US" dirty="0" err="1"/>
              <a:t>Nahl</a:t>
            </a:r>
            <a:r>
              <a:rPr lang="en-US" dirty="0"/>
              <a:t> </a:t>
            </a:r>
            <a:r>
              <a:rPr lang="en-US" dirty="0" err="1"/>
              <a:t>ayat</a:t>
            </a:r>
            <a:r>
              <a:rPr lang="en-US" dirty="0"/>
              <a:t> 90</a:t>
            </a:r>
            <a:endParaRPr lang="id-ID" sz="4100" dirty="0"/>
          </a:p>
          <a:p>
            <a:pPr>
              <a:buNone/>
            </a:pPr>
            <a:r>
              <a:rPr lang="id-ID" sz="4100" dirty="0"/>
              <a:t> </a:t>
            </a:r>
          </a:p>
          <a:p>
            <a:pPr rtl="1">
              <a:buNone/>
            </a:pPr>
            <a:r>
              <a:rPr lang="ar-SA" sz="4100" dirty="0"/>
              <a:t>إِنَّ اللّهَ يَأْمُرُ بِالْعَدْلِ وَالإِحْسَانِ وَإِيتَاء ذِي الْقُرْبَى وَيَنْهَى </a:t>
            </a:r>
            <a:r>
              <a:rPr lang="ar-SA" sz="4100" dirty="0" smtClean="0"/>
              <a:t>عَنِ</a:t>
            </a:r>
            <a:endParaRPr lang="id-ID" sz="4100" dirty="0" smtClean="0"/>
          </a:p>
          <a:p>
            <a:pPr rtl="1">
              <a:buNone/>
            </a:pPr>
            <a:endParaRPr lang="id-ID" sz="4100" dirty="0" smtClean="0"/>
          </a:p>
          <a:p>
            <a:pPr rtl="1">
              <a:buNone/>
            </a:pPr>
            <a:r>
              <a:rPr lang="ar-SA" sz="4100" dirty="0" smtClean="0"/>
              <a:t> </a:t>
            </a:r>
            <a:r>
              <a:rPr lang="ar-SA" sz="4100" dirty="0"/>
              <a:t>الْفَحْشَاء وَالْمُنكَرِ وَالْبَغْيِ يَعِظُكُمْ لَعَلَّكُمْ تَذَكَّرُونَ </a:t>
            </a:r>
            <a:endParaRPr lang="id-ID" sz="4100" dirty="0"/>
          </a:p>
          <a:p>
            <a:pPr>
              <a:buNone/>
            </a:pPr>
            <a:r>
              <a:rPr lang="id-ID" dirty="0"/>
              <a:t>Artinya:</a:t>
            </a:r>
          </a:p>
          <a:p>
            <a:pPr>
              <a:buNone/>
            </a:pPr>
            <a:r>
              <a:rPr lang="id-ID" dirty="0"/>
              <a:t>Sesungguhnya Allah menyuruh (kamu) berlaku adil dan berbuat kebajikan, memberi kepada kaum kerabat, dan Allah melarang dari perbuatan keji, kemungkaran dan permusuhan. Dia memberi pengajaran kepadamu agar kamu dapat mengambil pelajaran. </a:t>
            </a:r>
          </a:p>
          <a:p>
            <a:pPr>
              <a:buNone/>
            </a:pPr>
            <a:r>
              <a:rPr lang="id-ID" dirty="0"/>
              <a:t> </a:t>
            </a:r>
          </a:p>
          <a:p>
            <a:pPr>
              <a:buNone/>
            </a:pPr>
            <a:endParaRPr lang="id-ID" dirty="0"/>
          </a:p>
        </p:txBody>
      </p:sp>
      <p:pic>
        <p:nvPicPr>
          <p:cNvPr id="4" name="Picture 3" descr="kaaba.gif"/>
          <p:cNvPicPr>
            <a:picLocks noChangeAspect="1"/>
          </p:cNvPicPr>
          <p:nvPr/>
        </p:nvPicPr>
        <p:blipFill>
          <a:blip r:embed="rId2"/>
          <a:stretch>
            <a:fillRect/>
          </a:stretch>
        </p:blipFill>
        <p:spPr>
          <a:xfrm>
            <a:off x="5500694" y="214290"/>
            <a:ext cx="2571768" cy="157639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id-ID" b="1" dirty="0" smtClean="0">
                <a:solidFill>
                  <a:schemeClr val="bg1"/>
                </a:solidFill>
              </a:rPr>
              <a:t>Adil</a:t>
            </a:r>
            <a:r>
              <a:rPr lang="id-ID" dirty="0" smtClean="0">
                <a:solidFill>
                  <a:schemeClr val="bg1"/>
                </a:solidFill>
              </a:rPr>
              <a:t/>
            </a:r>
            <a:br>
              <a:rPr lang="id-ID" dirty="0" smtClean="0">
                <a:solidFill>
                  <a:schemeClr val="bg1"/>
                </a:solidFill>
              </a:rPr>
            </a:br>
            <a:endParaRPr lang="id-ID" dirty="0">
              <a:solidFill>
                <a:schemeClr val="bg1"/>
              </a:solidFill>
            </a:endParaRPr>
          </a:p>
        </p:txBody>
      </p:sp>
      <p:sp>
        <p:nvSpPr>
          <p:cNvPr id="3" name="Content Placeholder 2"/>
          <p:cNvSpPr>
            <a:spLocks noGrp="1"/>
          </p:cNvSpPr>
          <p:nvPr>
            <p:ph idx="1"/>
          </p:nvPr>
        </p:nvSpPr>
        <p:spPr/>
        <p:txBody>
          <a:bodyPr/>
          <a:lstStyle/>
          <a:p>
            <a:pPr>
              <a:buNone/>
            </a:pPr>
            <a:endParaRPr lang="id-ID" dirty="0"/>
          </a:p>
        </p:txBody>
      </p:sp>
      <p:sp>
        <p:nvSpPr>
          <p:cNvPr id="4" name="Folded Corner 3"/>
          <p:cNvSpPr/>
          <p:nvPr/>
        </p:nvSpPr>
        <p:spPr>
          <a:xfrm>
            <a:off x="642910" y="1357298"/>
            <a:ext cx="8208912" cy="5000660"/>
          </a:xfrm>
          <a:prstGeom prst="foldedCorner">
            <a:avLst/>
          </a:prstGeom>
        </p:spPr>
        <p:style>
          <a:lnRef idx="2">
            <a:schemeClr val="dk1"/>
          </a:lnRef>
          <a:fillRef idx="1">
            <a:schemeClr val="lt1"/>
          </a:fillRef>
          <a:effectRef idx="0">
            <a:schemeClr val="dk1"/>
          </a:effectRef>
          <a:fontRef idx="minor">
            <a:schemeClr val="dk1"/>
          </a:fontRef>
        </p:style>
        <p:txBody>
          <a:bodyPr rtlCol="0" anchor="ctr"/>
          <a:lstStyle/>
          <a:p>
            <a:pPr algn="just"/>
            <a:r>
              <a:rPr lang="id-ID" sz="1600" dirty="0" smtClean="0"/>
              <a:t> </a:t>
            </a:r>
            <a:r>
              <a:rPr lang="en-US" sz="2800" dirty="0" err="1" smtClean="0"/>
              <a:t>ada</a:t>
            </a:r>
            <a:r>
              <a:rPr lang="en-US" sz="2800" dirty="0" smtClean="0"/>
              <a:t> </a:t>
            </a:r>
            <a:r>
              <a:rPr lang="en-US" sz="2800" dirty="0" err="1" smtClean="0"/>
              <a:t>seorang</a:t>
            </a:r>
            <a:r>
              <a:rPr lang="en-US" sz="2800" dirty="0" smtClean="0"/>
              <a:t> </a:t>
            </a:r>
            <a:r>
              <a:rPr lang="en-US" sz="2800" dirty="0" err="1" smtClean="0"/>
              <a:t>bernama</a:t>
            </a:r>
            <a:r>
              <a:rPr lang="en-US" sz="2800" dirty="0" smtClean="0"/>
              <a:t> </a:t>
            </a:r>
            <a:r>
              <a:rPr lang="en-US" sz="2800" dirty="0" err="1" smtClean="0"/>
              <a:t>Doni</a:t>
            </a:r>
            <a:r>
              <a:rPr lang="en-US" sz="2800" dirty="0" smtClean="0"/>
              <a:t>. </a:t>
            </a:r>
            <a:r>
              <a:rPr lang="en-US" sz="2800" dirty="0" err="1" smtClean="0"/>
              <a:t>Dia</a:t>
            </a:r>
            <a:r>
              <a:rPr lang="en-US" sz="2800" dirty="0" smtClean="0"/>
              <a:t> </a:t>
            </a:r>
            <a:r>
              <a:rPr lang="en-US" sz="2800" dirty="0" err="1" smtClean="0"/>
              <a:t>mempunyai</a:t>
            </a:r>
            <a:r>
              <a:rPr lang="en-US" sz="2800" dirty="0" smtClean="0"/>
              <a:t> </a:t>
            </a:r>
            <a:r>
              <a:rPr lang="en-US" sz="2800" dirty="0" err="1" smtClean="0"/>
              <a:t>sedikit</a:t>
            </a:r>
            <a:r>
              <a:rPr lang="en-US" sz="2800" dirty="0" smtClean="0"/>
              <a:t> </a:t>
            </a:r>
            <a:r>
              <a:rPr lang="en-US" sz="2800" dirty="0" err="1" smtClean="0"/>
              <a:t>harta</a:t>
            </a:r>
            <a:r>
              <a:rPr lang="en-US" sz="2800" dirty="0" smtClean="0"/>
              <a:t> yang </a:t>
            </a:r>
            <a:r>
              <a:rPr lang="en-US" sz="2800" dirty="0" err="1" smtClean="0"/>
              <a:t>akan</a:t>
            </a:r>
            <a:r>
              <a:rPr lang="en-US" sz="2800" dirty="0" smtClean="0"/>
              <a:t> </a:t>
            </a:r>
            <a:r>
              <a:rPr lang="en-US" sz="2800" dirty="0" err="1" smtClean="0"/>
              <a:t>disedekahkan</a:t>
            </a:r>
            <a:r>
              <a:rPr lang="en-US" sz="2800" dirty="0" smtClean="0"/>
              <a:t> </a:t>
            </a:r>
            <a:r>
              <a:rPr lang="en-US" sz="2800" dirty="0" err="1" smtClean="0"/>
              <a:t>kepada</a:t>
            </a:r>
            <a:r>
              <a:rPr lang="en-US" sz="2800" dirty="0" smtClean="0"/>
              <a:t> </a:t>
            </a:r>
            <a:r>
              <a:rPr lang="en-US" sz="2800" dirty="0" err="1" smtClean="0"/>
              <a:t>tetangganya</a:t>
            </a:r>
            <a:r>
              <a:rPr lang="en-US" sz="2800" dirty="0" smtClean="0"/>
              <a:t>. </a:t>
            </a:r>
            <a:r>
              <a:rPr lang="en-US" sz="2800" dirty="0" err="1" smtClean="0"/>
              <a:t>Namun</a:t>
            </a:r>
            <a:r>
              <a:rPr lang="en-US" sz="2800" dirty="0" smtClean="0"/>
              <a:t> </a:t>
            </a:r>
            <a:r>
              <a:rPr lang="en-US" sz="2800" dirty="0" err="1" smtClean="0"/>
              <a:t>jika</a:t>
            </a:r>
            <a:r>
              <a:rPr lang="en-US" sz="2800" dirty="0" smtClean="0"/>
              <a:t> </a:t>
            </a:r>
            <a:r>
              <a:rPr lang="en-US" sz="2800" dirty="0" err="1" smtClean="0"/>
              <a:t>dibagikan</a:t>
            </a:r>
            <a:r>
              <a:rPr lang="en-US" sz="2800" dirty="0" smtClean="0"/>
              <a:t> </a:t>
            </a:r>
            <a:r>
              <a:rPr lang="en-US" sz="2800" dirty="0" err="1" smtClean="0"/>
              <a:t>kepada</a:t>
            </a:r>
            <a:r>
              <a:rPr lang="en-US" sz="2800" dirty="0" smtClean="0"/>
              <a:t> </a:t>
            </a:r>
            <a:r>
              <a:rPr lang="en-US" sz="2800" dirty="0" err="1" smtClean="0"/>
              <a:t>semua</a:t>
            </a:r>
            <a:r>
              <a:rPr lang="en-US" sz="2800" dirty="0" smtClean="0"/>
              <a:t> </a:t>
            </a:r>
            <a:r>
              <a:rPr lang="en-US" sz="2800" dirty="0" err="1" smtClean="0"/>
              <a:t>tetangganya</a:t>
            </a:r>
            <a:r>
              <a:rPr lang="en-US" sz="2800" dirty="0" smtClean="0"/>
              <a:t> yang </a:t>
            </a:r>
            <a:r>
              <a:rPr lang="en-US" sz="2800" dirty="0" err="1" smtClean="0"/>
              <a:t>kurang</a:t>
            </a:r>
            <a:r>
              <a:rPr lang="en-US" sz="2800" dirty="0" smtClean="0"/>
              <a:t> </a:t>
            </a:r>
            <a:r>
              <a:rPr lang="en-US" sz="2800" dirty="0" err="1" smtClean="0"/>
              <a:t>mampu</a:t>
            </a:r>
            <a:r>
              <a:rPr lang="en-US" sz="2800" dirty="0" smtClean="0"/>
              <a:t> </a:t>
            </a:r>
            <a:r>
              <a:rPr lang="en-US" sz="2800" dirty="0" err="1" smtClean="0"/>
              <a:t>tidak</a:t>
            </a:r>
            <a:r>
              <a:rPr lang="en-US" sz="2800" dirty="0" smtClean="0"/>
              <a:t> </a:t>
            </a:r>
            <a:r>
              <a:rPr lang="en-US" sz="2800" dirty="0" err="1" smtClean="0"/>
              <a:t>cukup</a:t>
            </a:r>
            <a:r>
              <a:rPr lang="en-US" sz="2800" dirty="0" smtClean="0"/>
              <a:t>, </a:t>
            </a:r>
            <a:r>
              <a:rPr lang="en-US" sz="2800" dirty="0" err="1" smtClean="0"/>
              <a:t>sebenarnya</a:t>
            </a:r>
            <a:r>
              <a:rPr lang="en-US" sz="2800" dirty="0" smtClean="0"/>
              <a:t> </a:t>
            </a:r>
            <a:r>
              <a:rPr lang="en-US" sz="2800" dirty="0" err="1" smtClean="0"/>
              <a:t>cukup</a:t>
            </a:r>
            <a:r>
              <a:rPr lang="en-US" sz="2800" dirty="0" smtClean="0"/>
              <a:t> </a:t>
            </a:r>
            <a:r>
              <a:rPr lang="en-US" sz="2800" dirty="0" err="1" smtClean="0"/>
              <a:t>namun</a:t>
            </a:r>
            <a:r>
              <a:rPr lang="en-US" sz="2800" dirty="0" smtClean="0"/>
              <a:t> </a:t>
            </a:r>
            <a:r>
              <a:rPr lang="en-US" sz="2800" dirty="0" err="1" smtClean="0"/>
              <a:t>tidak</a:t>
            </a:r>
            <a:r>
              <a:rPr lang="en-US" sz="2800" dirty="0" smtClean="0"/>
              <a:t> </a:t>
            </a:r>
            <a:r>
              <a:rPr lang="en-US" sz="2800" dirty="0" err="1" smtClean="0"/>
              <a:t>pantas</a:t>
            </a:r>
            <a:r>
              <a:rPr lang="en-US" sz="2800" dirty="0" smtClean="0"/>
              <a:t> </a:t>
            </a:r>
            <a:r>
              <a:rPr lang="en-US" sz="2800" dirty="0" err="1" smtClean="0"/>
              <a:t>jika</a:t>
            </a:r>
            <a:r>
              <a:rPr lang="en-US" sz="2800" dirty="0" smtClean="0"/>
              <a:t> </a:t>
            </a:r>
            <a:r>
              <a:rPr lang="en-US" sz="2800" dirty="0" err="1" smtClean="0"/>
              <a:t>disedekahkan</a:t>
            </a:r>
            <a:r>
              <a:rPr lang="en-US" sz="2800" dirty="0" smtClean="0"/>
              <a:t>. </a:t>
            </a:r>
            <a:r>
              <a:rPr lang="en-US" sz="2800" dirty="0" err="1" smtClean="0"/>
              <a:t>Lalu</a:t>
            </a:r>
            <a:r>
              <a:rPr lang="en-US" sz="2800" dirty="0" smtClean="0"/>
              <a:t> </a:t>
            </a:r>
            <a:r>
              <a:rPr lang="en-US" sz="2800" dirty="0" err="1" smtClean="0"/>
              <a:t>doni</a:t>
            </a:r>
            <a:r>
              <a:rPr lang="en-US" sz="2800" dirty="0" smtClean="0"/>
              <a:t> </a:t>
            </a:r>
            <a:r>
              <a:rPr lang="en-US" sz="2800" dirty="0" err="1" smtClean="0"/>
              <a:t>mempunyai</a:t>
            </a:r>
            <a:r>
              <a:rPr lang="en-US" sz="2800" dirty="0" smtClean="0"/>
              <a:t> </a:t>
            </a:r>
            <a:r>
              <a:rPr lang="en-US" sz="2800" dirty="0" err="1" smtClean="0"/>
              <a:t>siasat</a:t>
            </a:r>
            <a:r>
              <a:rPr lang="en-US" sz="2800" dirty="0" smtClean="0"/>
              <a:t> </a:t>
            </a:r>
            <a:r>
              <a:rPr lang="en-US" sz="2800" dirty="0" err="1" smtClean="0"/>
              <a:t>dengan</a:t>
            </a:r>
            <a:r>
              <a:rPr lang="en-US" sz="2800" dirty="0" smtClean="0"/>
              <a:t> </a:t>
            </a:r>
            <a:r>
              <a:rPr lang="en-US" sz="2800" dirty="0" err="1" smtClean="0"/>
              <a:t>cara</a:t>
            </a:r>
            <a:r>
              <a:rPr lang="en-US" sz="2800" dirty="0" smtClean="0"/>
              <a:t> </a:t>
            </a:r>
            <a:r>
              <a:rPr lang="en-US" sz="2800" dirty="0" err="1" smtClean="0"/>
              <a:t>menggundang</a:t>
            </a:r>
            <a:r>
              <a:rPr lang="en-US" sz="2800" dirty="0" smtClean="0"/>
              <a:t> </a:t>
            </a:r>
            <a:r>
              <a:rPr lang="en-US" sz="2800" dirty="0" err="1" smtClean="0"/>
              <a:t>tetangganya</a:t>
            </a:r>
            <a:r>
              <a:rPr lang="en-US" sz="2800" dirty="0" smtClean="0"/>
              <a:t> </a:t>
            </a:r>
            <a:r>
              <a:rPr lang="en-US" sz="2800" dirty="0" err="1" smtClean="0"/>
              <a:t>untuk</a:t>
            </a:r>
            <a:r>
              <a:rPr lang="en-US" sz="2800" dirty="0" smtClean="0"/>
              <a:t> </a:t>
            </a:r>
            <a:r>
              <a:rPr lang="en-US" sz="2800" dirty="0" err="1" smtClean="0"/>
              <a:t>makan</a:t>
            </a:r>
            <a:r>
              <a:rPr lang="en-US" sz="2800" dirty="0" smtClean="0"/>
              <a:t> </a:t>
            </a:r>
            <a:r>
              <a:rPr lang="en-US" sz="2800" dirty="0" err="1" smtClean="0"/>
              <a:t>bersama</a:t>
            </a:r>
            <a:r>
              <a:rPr lang="en-US" sz="2800" dirty="0" smtClean="0"/>
              <a:t> </a:t>
            </a:r>
            <a:r>
              <a:rPr lang="en-US" sz="2800" dirty="0" err="1" smtClean="0"/>
              <a:t>tetangganya</a:t>
            </a:r>
            <a:r>
              <a:rPr lang="en-US" sz="2800" dirty="0" smtClean="0"/>
              <a:t>. </a:t>
            </a:r>
            <a:r>
              <a:rPr lang="en-US" sz="2800" dirty="0" err="1" smtClean="0"/>
              <a:t>Dengan</a:t>
            </a:r>
            <a:r>
              <a:rPr lang="en-US" sz="2800" dirty="0" smtClean="0"/>
              <a:t> </a:t>
            </a:r>
            <a:r>
              <a:rPr lang="en-US" sz="2800" dirty="0" err="1" smtClean="0"/>
              <a:t>begitu</a:t>
            </a:r>
            <a:r>
              <a:rPr lang="en-US" sz="2800" dirty="0" smtClean="0"/>
              <a:t> </a:t>
            </a:r>
            <a:r>
              <a:rPr lang="en-US" sz="2800" dirty="0" err="1" smtClean="0"/>
              <a:t>semua</a:t>
            </a:r>
            <a:r>
              <a:rPr lang="en-US" sz="2800" dirty="0" smtClean="0"/>
              <a:t> </a:t>
            </a:r>
            <a:r>
              <a:rPr lang="en-US" sz="2800" dirty="0" err="1" smtClean="0"/>
              <a:t>tetangganya</a:t>
            </a:r>
            <a:r>
              <a:rPr lang="en-US" sz="2800" dirty="0" smtClean="0"/>
              <a:t> </a:t>
            </a:r>
            <a:r>
              <a:rPr lang="en-US" sz="2800" dirty="0" err="1" smtClean="0"/>
              <a:t>yg</a:t>
            </a:r>
            <a:r>
              <a:rPr lang="en-US" sz="2800" dirty="0" smtClean="0"/>
              <a:t> </a:t>
            </a:r>
            <a:r>
              <a:rPr lang="en-US" sz="2800" dirty="0" err="1" smtClean="0"/>
              <a:t>kurang</a:t>
            </a:r>
            <a:r>
              <a:rPr lang="en-US" sz="2800" dirty="0" smtClean="0"/>
              <a:t> </a:t>
            </a:r>
            <a:r>
              <a:rPr lang="en-US" sz="2800" dirty="0" err="1" smtClean="0"/>
              <a:t>mampu</a:t>
            </a:r>
            <a:r>
              <a:rPr lang="en-US" sz="2800" dirty="0" smtClean="0"/>
              <a:t> </a:t>
            </a:r>
            <a:r>
              <a:rPr lang="en-US" sz="2800" dirty="0" err="1" smtClean="0"/>
              <a:t>tsb</a:t>
            </a:r>
            <a:r>
              <a:rPr lang="en-US" sz="2800" dirty="0" smtClean="0"/>
              <a:t> </a:t>
            </a:r>
            <a:r>
              <a:rPr lang="en-US" sz="2800" dirty="0" err="1" smtClean="0"/>
              <a:t>dapat</a:t>
            </a:r>
            <a:r>
              <a:rPr lang="en-US" sz="2800" dirty="0" smtClean="0"/>
              <a:t> </a:t>
            </a:r>
            <a:r>
              <a:rPr lang="en-US" sz="2800" dirty="0" err="1" smtClean="0"/>
              <a:t>memperoleh</a:t>
            </a:r>
            <a:r>
              <a:rPr lang="en-US" sz="2800" dirty="0" smtClean="0"/>
              <a:t> </a:t>
            </a:r>
            <a:r>
              <a:rPr lang="en-US" sz="2800" dirty="0" err="1" smtClean="0"/>
              <a:t>hasil</a:t>
            </a:r>
            <a:r>
              <a:rPr lang="en-US" sz="2800" dirty="0" smtClean="0"/>
              <a:t> </a:t>
            </a:r>
            <a:r>
              <a:rPr lang="en-US" sz="2800" dirty="0" err="1" smtClean="0"/>
              <a:t>yg</a:t>
            </a:r>
            <a:r>
              <a:rPr lang="en-US" sz="2800" dirty="0" smtClean="0"/>
              <a:t> </a:t>
            </a:r>
            <a:r>
              <a:rPr lang="en-US" sz="2800" dirty="0" err="1" smtClean="0"/>
              <a:t>sama</a:t>
            </a:r>
            <a:r>
              <a:rPr lang="en-US" sz="2800" dirty="0" smtClean="0"/>
              <a:t> </a:t>
            </a:r>
            <a:r>
              <a:rPr lang="en-US" sz="2800" dirty="0" err="1" smtClean="0"/>
              <a:t>dari</a:t>
            </a:r>
            <a:r>
              <a:rPr lang="en-US" sz="2800" dirty="0" smtClean="0"/>
              <a:t> </a:t>
            </a:r>
            <a:r>
              <a:rPr lang="en-US" sz="2800" dirty="0" err="1" smtClean="0"/>
              <a:t>sedekahan</a:t>
            </a:r>
            <a:r>
              <a:rPr lang="en-US" sz="2800" dirty="0" smtClean="0"/>
              <a:t> </a:t>
            </a:r>
            <a:r>
              <a:rPr lang="en-US" sz="2800" dirty="0" err="1" smtClean="0"/>
              <a:t>Doni</a:t>
            </a:r>
            <a:r>
              <a:rPr lang="en-US" sz="2800" dirty="0" smtClean="0"/>
              <a:t>.</a:t>
            </a:r>
            <a:endParaRPr lang="id-ID" sz="2800"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plus(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id-ID" dirty="0" smtClean="0"/>
              <a:t/>
            </a:r>
            <a:br>
              <a:rPr lang="id-ID" dirty="0" smtClean="0"/>
            </a:br>
            <a:endParaRPr lang="id-ID" dirty="0"/>
          </a:p>
        </p:txBody>
      </p:sp>
      <p:pic>
        <p:nvPicPr>
          <p:cNvPr id="7" name="Content Placeholder 6" descr="Ç4(-)4y4xu.gif"/>
          <p:cNvPicPr>
            <a:picLocks noGrp="1" noChangeAspect="1"/>
          </p:cNvPicPr>
          <p:nvPr>
            <p:ph idx="1"/>
          </p:nvPr>
        </p:nvPicPr>
        <p:blipFill>
          <a:blip r:embed="rId3"/>
          <a:stretch>
            <a:fillRect/>
          </a:stretch>
        </p:blipFill>
        <p:spPr>
          <a:xfrm flipH="1">
            <a:off x="0" y="0"/>
            <a:ext cx="1428760" cy="1285884"/>
          </a:xfrm>
        </p:spPr>
      </p:pic>
      <p:sp>
        <p:nvSpPr>
          <p:cNvPr id="4" name="Flowchart: Multidocument 3"/>
          <p:cNvSpPr/>
          <p:nvPr/>
        </p:nvSpPr>
        <p:spPr>
          <a:xfrm>
            <a:off x="1428728" y="1412776"/>
            <a:ext cx="6815680" cy="4302240"/>
          </a:xfrm>
          <a:prstGeom prst="flowChartMultidocument">
            <a:avLst/>
          </a:prstGeom>
        </p:spPr>
        <p:style>
          <a:lnRef idx="1">
            <a:schemeClr val="accent2"/>
          </a:lnRef>
          <a:fillRef idx="2">
            <a:schemeClr val="accent2"/>
          </a:fillRef>
          <a:effectRef idx="1">
            <a:schemeClr val="accent2"/>
          </a:effectRef>
          <a:fontRef idx="minor">
            <a:schemeClr val="dk1"/>
          </a:fontRef>
        </p:style>
        <p:txBody>
          <a:bodyPr rtlCol="0" anchor="ctr"/>
          <a:lstStyle/>
          <a:p>
            <a:pPr>
              <a:buNone/>
            </a:pPr>
            <a:r>
              <a:rPr lang="id-ID" sz="2000" dirty="0" smtClean="0"/>
              <a:t> 1 </a:t>
            </a:r>
            <a:r>
              <a:rPr lang="en-US" sz="2000" dirty="0" err="1" smtClean="0"/>
              <a:t>Terciptanya</a:t>
            </a:r>
            <a:r>
              <a:rPr lang="en-US" sz="2000" dirty="0" smtClean="0"/>
              <a:t> rasa </a:t>
            </a:r>
            <a:r>
              <a:rPr lang="en-US" sz="2000" dirty="0" err="1" smtClean="0"/>
              <a:t>aman</a:t>
            </a:r>
            <a:r>
              <a:rPr lang="en-US" sz="2000" dirty="0" smtClean="0"/>
              <a:t>, </a:t>
            </a:r>
            <a:r>
              <a:rPr lang="en-US" sz="2000" dirty="0" err="1" smtClean="0"/>
              <a:t>tenteram</a:t>
            </a:r>
            <a:r>
              <a:rPr lang="en-US" sz="2000" dirty="0" smtClean="0"/>
              <a:t> </a:t>
            </a:r>
            <a:r>
              <a:rPr lang="en-US" sz="2000" dirty="0" err="1" smtClean="0"/>
              <a:t>dan</a:t>
            </a:r>
            <a:r>
              <a:rPr lang="en-US" sz="2000" dirty="0" smtClean="0"/>
              <a:t> </a:t>
            </a:r>
            <a:r>
              <a:rPr lang="en-US" sz="2000" dirty="0" err="1" smtClean="0"/>
              <a:t>tidak</a:t>
            </a:r>
            <a:r>
              <a:rPr lang="en-US" sz="2000" dirty="0" smtClean="0"/>
              <a:t> </a:t>
            </a:r>
            <a:r>
              <a:rPr lang="en-US" sz="2000" dirty="0" err="1" smtClean="0"/>
              <a:t>ada</a:t>
            </a:r>
            <a:r>
              <a:rPr lang="en-US" sz="2000" dirty="0" smtClean="0"/>
              <a:t> rasa </a:t>
            </a:r>
            <a:r>
              <a:rPr lang="en-US" sz="2000" dirty="0" err="1" smtClean="0"/>
              <a:t>khawatir</a:t>
            </a:r>
            <a:r>
              <a:rPr lang="en-US" sz="2000" dirty="0" smtClean="0"/>
              <a:t> </a:t>
            </a:r>
            <a:r>
              <a:rPr lang="en-US" sz="2000" dirty="0" err="1" smtClean="0"/>
              <a:t>terhadap</a:t>
            </a:r>
            <a:r>
              <a:rPr lang="en-US" sz="2000" dirty="0" smtClean="0"/>
              <a:t> </a:t>
            </a:r>
            <a:r>
              <a:rPr lang="en-US" sz="2000" dirty="0" err="1" smtClean="0"/>
              <a:t>orang</a:t>
            </a:r>
            <a:r>
              <a:rPr lang="en-US" sz="2000" dirty="0" smtClean="0"/>
              <a:t> lain.</a:t>
            </a:r>
            <a:r>
              <a:rPr lang="id-ID" sz="2000" dirty="0" smtClean="0"/>
              <a:t>   </a:t>
            </a:r>
          </a:p>
          <a:p>
            <a:pPr>
              <a:buNone/>
            </a:pPr>
            <a:r>
              <a:rPr lang="id-ID" sz="2000" dirty="0" smtClean="0"/>
              <a:t>    2</a:t>
            </a:r>
            <a:r>
              <a:rPr lang="en-US" sz="2000" dirty="0" err="1" smtClean="0"/>
              <a:t>Memberantas</a:t>
            </a:r>
            <a:r>
              <a:rPr lang="en-US" sz="2000" dirty="0" smtClean="0"/>
              <a:t> </a:t>
            </a:r>
            <a:r>
              <a:rPr lang="en-US" sz="2000" dirty="0" err="1" smtClean="0"/>
              <a:t>kezaliman</a:t>
            </a:r>
            <a:r>
              <a:rPr lang="en-US" sz="2000" dirty="0" smtClean="0"/>
              <a:t> </a:t>
            </a:r>
            <a:r>
              <a:rPr lang="en-US" sz="2000" dirty="0" err="1" smtClean="0"/>
              <a:t>dan</a:t>
            </a:r>
            <a:r>
              <a:rPr lang="en-US" sz="2000" dirty="0" smtClean="0"/>
              <a:t> </a:t>
            </a:r>
            <a:r>
              <a:rPr lang="en-US" sz="2000" dirty="0" err="1" smtClean="0"/>
              <a:t>tindak</a:t>
            </a:r>
            <a:r>
              <a:rPr lang="en-US" sz="2000" dirty="0" smtClean="0"/>
              <a:t> </a:t>
            </a:r>
            <a:r>
              <a:rPr lang="en-US" sz="2000" dirty="0" err="1" smtClean="0"/>
              <a:t>tercela</a:t>
            </a:r>
            <a:r>
              <a:rPr lang="en-US" sz="2000" dirty="0" smtClean="0"/>
              <a:t> </a:t>
            </a:r>
            <a:r>
              <a:rPr lang="en-US" sz="2000" dirty="0" err="1" smtClean="0"/>
              <a:t>dalam</a:t>
            </a:r>
            <a:r>
              <a:rPr lang="en-US" sz="2000" dirty="0" smtClean="0"/>
              <a:t> </a:t>
            </a:r>
            <a:r>
              <a:rPr lang="en-US" sz="2000" dirty="0" err="1" smtClean="0"/>
              <a:t>masyarakat</a:t>
            </a:r>
            <a:r>
              <a:rPr lang="en-US" sz="2000" dirty="0" smtClean="0"/>
              <a:t/>
            </a:r>
            <a:br>
              <a:rPr lang="en-US" sz="2000" dirty="0" smtClean="0"/>
            </a:br>
            <a:r>
              <a:rPr lang="id-ID" sz="2000" dirty="0" smtClean="0"/>
              <a:t>3</a:t>
            </a:r>
            <a:r>
              <a:rPr lang="en-US" sz="2000" dirty="0" smtClean="0"/>
              <a:t> </a:t>
            </a:r>
            <a:r>
              <a:rPr lang="en-US" sz="2000" dirty="0" err="1" smtClean="0"/>
              <a:t>Akan</a:t>
            </a:r>
            <a:r>
              <a:rPr lang="en-US" sz="2000" dirty="0" smtClean="0"/>
              <a:t> </a:t>
            </a:r>
            <a:r>
              <a:rPr lang="en-US" sz="2000" dirty="0" err="1" smtClean="0"/>
              <a:t>menumbuhkan</a:t>
            </a:r>
            <a:r>
              <a:rPr lang="en-US" sz="2000" dirty="0" smtClean="0"/>
              <a:t> </a:t>
            </a:r>
            <a:r>
              <a:rPr lang="en-US" sz="2000" dirty="0" err="1" smtClean="0"/>
              <a:t>semangat</a:t>
            </a:r>
            <a:r>
              <a:rPr lang="en-US" sz="2000" dirty="0" smtClean="0"/>
              <a:t> </a:t>
            </a:r>
            <a:r>
              <a:rPr lang="en-US" sz="2000" dirty="0" err="1" smtClean="0"/>
              <a:t>bekerja</a:t>
            </a:r>
            <a:r>
              <a:rPr lang="en-US" sz="2000" dirty="0" smtClean="0"/>
              <a:t> </a:t>
            </a:r>
            <a:r>
              <a:rPr lang="en-US" sz="2000" dirty="0" err="1" smtClean="0"/>
              <a:t>dan</a:t>
            </a:r>
            <a:r>
              <a:rPr lang="en-US" sz="2000" dirty="0" smtClean="0"/>
              <a:t> </a:t>
            </a:r>
            <a:r>
              <a:rPr lang="en-US" sz="2000" dirty="0" err="1" smtClean="0"/>
              <a:t>kreativitas</a:t>
            </a:r>
            <a:r>
              <a:rPr lang="en-US" sz="2000" dirty="0" smtClean="0"/>
              <a:t> </a:t>
            </a:r>
            <a:r>
              <a:rPr lang="en-US" sz="2000" dirty="0" err="1" smtClean="0"/>
              <a:t>dalam</a:t>
            </a:r>
            <a:r>
              <a:rPr lang="en-US" sz="2000" dirty="0" smtClean="0"/>
              <a:t> </a:t>
            </a:r>
            <a:r>
              <a:rPr lang="en-US" sz="2000" dirty="0" err="1" smtClean="0"/>
              <a:t>bekerja</a:t>
            </a:r>
            <a:r>
              <a:rPr lang="en-US" sz="2000" dirty="0" smtClean="0"/>
              <a:t> </a:t>
            </a:r>
            <a:br>
              <a:rPr lang="en-US" sz="2000" dirty="0" smtClean="0"/>
            </a:br>
            <a:r>
              <a:rPr lang="id-ID" sz="2000" dirty="0" smtClean="0"/>
              <a:t>4</a:t>
            </a:r>
            <a:r>
              <a:rPr lang="en-US" sz="2000" dirty="0" smtClean="0"/>
              <a:t> </a:t>
            </a:r>
            <a:r>
              <a:rPr lang="en-US" sz="2000" dirty="0" err="1" smtClean="0"/>
              <a:t>Meningkatkan</a:t>
            </a:r>
            <a:r>
              <a:rPr lang="en-US" sz="2000" dirty="0" smtClean="0"/>
              <a:t> </a:t>
            </a:r>
            <a:r>
              <a:rPr lang="en-US" sz="2000" dirty="0" err="1" smtClean="0"/>
              <a:t>harkat</a:t>
            </a:r>
            <a:r>
              <a:rPr lang="en-US" sz="2000" dirty="0" smtClean="0"/>
              <a:t> </a:t>
            </a:r>
            <a:r>
              <a:rPr lang="en-US" sz="2000" dirty="0" err="1" smtClean="0"/>
              <a:t>dan</a:t>
            </a:r>
            <a:r>
              <a:rPr lang="en-US" sz="2000" dirty="0" smtClean="0"/>
              <a:t> </a:t>
            </a:r>
            <a:r>
              <a:rPr lang="en-US" sz="2000" dirty="0" err="1" smtClean="0"/>
              <a:t>martabat</a:t>
            </a:r>
            <a:r>
              <a:rPr lang="en-US" sz="2000" dirty="0" smtClean="0"/>
              <a:t> </a:t>
            </a:r>
            <a:r>
              <a:rPr lang="en-US" sz="2000" dirty="0" err="1" smtClean="0"/>
              <a:t>manusia</a:t>
            </a:r>
            <a:r>
              <a:rPr lang="en-US" sz="2000" dirty="0" smtClean="0"/>
              <a:t> </a:t>
            </a:r>
            <a:r>
              <a:rPr lang="en-US" sz="2000" dirty="0" err="1" smtClean="0"/>
              <a:t>sebagai</a:t>
            </a:r>
            <a:r>
              <a:rPr lang="en-US" sz="2000" dirty="0" smtClean="0"/>
              <a:t> </a:t>
            </a:r>
            <a:r>
              <a:rPr lang="en-US" sz="2000" dirty="0" err="1" smtClean="0"/>
              <a:t>mahluk</a:t>
            </a:r>
            <a:r>
              <a:rPr lang="en-US" sz="2000" dirty="0" smtClean="0"/>
              <a:t> </a:t>
            </a:r>
            <a:r>
              <a:rPr lang="en-US" sz="2000" dirty="0" err="1" smtClean="0"/>
              <a:t>individu</a:t>
            </a:r>
            <a:r>
              <a:rPr lang="en-US" sz="2000" dirty="0" smtClean="0"/>
              <a:t> </a:t>
            </a:r>
            <a:r>
              <a:rPr lang="en-US" sz="2000" dirty="0" err="1" smtClean="0"/>
              <a:t>maupun</a:t>
            </a:r>
            <a:r>
              <a:rPr lang="en-US" sz="2000" dirty="0" smtClean="0"/>
              <a:t> </a:t>
            </a:r>
            <a:r>
              <a:rPr lang="en-US" sz="2000" dirty="0" err="1" smtClean="0"/>
              <a:t>sosial</a:t>
            </a:r>
            <a:r>
              <a:rPr lang="en-US" sz="2000" dirty="0" smtClean="0"/>
              <a:t>.</a:t>
            </a:r>
            <a:endParaRPr lang="id-ID" sz="2000" dirty="0"/>
          </a:p>
        </p:txBody>
      </p:sp>
      <p:sp>
        <p:nvSpPr>
          <p:cNvPr id="5" name="Left-Right Arrow 4"/>
          <p:cNvSpPr/>
          <p:nvPr/>
        </p:nvSpPr>
        <p:spPr>
          <a:xfrm>
            <a:off x="2627784" y="0"/>
            <a:ext cx="4968552" cy="1368152"/>
          </a:xfrm>
          <a:prstGeom prst="lef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4000" b="1" dirty="0" smtClean="0"/>
              <a:t>Adil</a:t>
            </a:r>
            <a:endParaRPr lang="id-ID" sz="4000" dirty="0"/>
          </a:p>
        </p:txBody>
      </p:sp>
      <p:sp>
        <p:nvSpPr>
          <p:cNvPr id="6" name="TextBox 5"/>
          <p:cNvSpPr txBox="1"/>
          <p:nvPr/>
        </p:nvSpPr>
        <p:spPr>
          <a:xfrm>
            <a:off x="3143240" y="428604"/>
            <a:ext cx="1643074" cy="584775"/>
          </a:xfrm>
          <a:prstGeom prst="rect">
            <a:avLst/>
          </a:prstGeom>
          <a:noFill/>
        </p:spPr>
        <p:txBody>
          <a:bodyPr wrap="square" rtlCol="0">
            <a:spAutoFit/>
          </a:bodyPr>
          <a:lstStyle/>
          <a:p>
            <a:r>
              <a:rPr lang="id-ID"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Hikmah</a:t>
            </a:r>
            <a:endPar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8" name="Content Placeholder 6" descr="Ç4(-)4y4xu.gif"/>
          <p:cNvPicPr>
            <a:picLocks noChangeAspect="1"/>
          </p:cNvPicPr>
          <p:nvPr/>
        </p:nvPicPr>
        <p:blipFill>
          <a:blip r:embed="rId3"/>
          <a:stretch>
            <a:fillRect/>
          </a:stretch>
        </p:blipFill>
        <p:spPr>
          <a:xfrm flipH="1">
            <a:off x="7715240" y="5572116"/>
            <a:ext cx="1428760" cy="1285884"/>
          </a:xfrm>
          <a:prstGeom prst="rect">
            <a:avLst/>
          </a:prstGeom>
        </p:spPr>
      </p:pic>
      <p:pic>
        <p:nvPicPr>
          <p:cNvPr id="9" name="Content Placeholder 6" descr="Ç4(-)4y4xu.gif"/>
          <p:cNvPicPr>
            <a:picLocks noChangeAspect="1"/>
          </p:cNvPicPr>
          <p:nvPr/>
        </p:nvPicPr>
        <p:blipFill>
          <a:blip r:embed="rId3"/>
          <a:stretch>
            <a:fillRect/>
          </a:stretch>
        </p:blipFill>
        <p:spPr>
          <a:xfrm flipH="1">
            <a:off x="7715240" y="0"/>
            <a:ext cx="1428760" cy="1285884"/>
          </a:xfrm>
          <a:prstGeom prst="rect">
            <a:avLst/>
          </a:prstGeom>
        </p:spPr>
      </p:pic>
      <p:pic>
        <p:nvPicPr>
          <p:cNvPr id="10" name="Content Placeholder 6" descr="Ç4(-)4y4xu.gif"/>
          <p:cNvPicPr>
            <a:picLocks noChangeAspect="1"/>
          </p:cNvPicPr>
          <p:nvPr/>
        </p:nvPicPr>
        <p:blipFill>
          <a:blip r:embed="rId3"/>
          <a:stretch>
            <a:fillRect/>
          </a:stretch>
        </p:blipFill>
        <p:spPr>
          <a:xfrm flipH="1">
            <a:off x="0" y="5572116"/>
            <a:ext cx="1428760" cy="1285884"/>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2.5"/>
                                          </p:val>
                                        </p:tav>
                                        <p:tav tm="100000">
                                          <p:val>
                                            <p:strVal val="#ppt_w"/>
                                          </p:val>
                                        </p:tav>
                                      </p:tavLst>
                                    </p:anim>
                                    <p:anim calcmode="lin" valueType="num">
                                      <p:cBhvr>
                                        <p:cTn id="8" dur="500" fill="hold"/>
                                        <p:tgtEl>
                                          <p:spTgt spid="4"/>
                                        </p:tgtEl>
                                        <p:attrNameLst>
                                          <p:attrName>ppt_h</p:attrName>
                                        </p:attrNameLst>
                                      </p:cBhvr>
                                      <p:tavLst>
                                        <p:tav tm="0">
                                          <p:val>
                                            <p:strVal val="#ppt_h*0.01"/>
                                          </p:val>
                                        </p:tav>
                                        <p:tav tm="100000">
                                          <p:val>
                                            <p:strVal val="#ppt_h"/>
                                          </p:val>
                                        </p:tav>
                                      </p:tavLst>
                                    </p:anim>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h+1"/>
                                          </p:val>
                                        </p:tav>
                                        <p:tav tm="100000">
                                          <p:val>
                                            <p:strVal val="#ppt_y"/>
                                          </p:val>
                                        </p:tav>
                                      </p:tavLst>
                                    </p:anim>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BIJAKSANA</a:t>
            </a:r>
            <a:br>
              <a:rPr lang="id-ID"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br>
            <a:endParaRPr lang="id-ID"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Content Placeholder 2"/>
          <p:cNvSpPr>
            <a:spLocks noGrp="1"/>
          </p:cNvSpPr>
          <p:nvPr>
            <p:ph idx="1"/>
          </p:nvPr>
        </p:nvSpPr>
        <p:spPr/>
        <p:txBody>
          <a:bodyPr>
            <a:normAutofit/>
          </a:bodyPr>
          <a:lstStyle/>
          <a:p>
            <a:endParaRPr lang="id-ID" dirty="0"/>
          </a:p>
          <a:p>
            <a:endParaRPr lang="id-ID" dirty="0"/>
          </a:p>
        </p:txBody>
      </p:sp>
      <p:sp>
        <p:nvSpPr>
          <p:cNvPr id="5" name="Rectangle 4"/>
          <p:cNvSpPr/>
          <p:nvPr/>
        </p:nvSpPr>
        <p:spPr>
          <a:xfrm>
            <a:off x="714348" y="1214422"/>
            <a:ext cx="8143932" cy="5632311"/>
          </a:xfrm>
          <a:prstGeom prst="rect">
            <a:avLst/>
          </a:prstGeom>
        </p:spPr>
        <p:txBody>
          <a:bodyPr wrap="square">
            <a:spAutoFit/>
          </a:bodyPr>
          <a:lstStyle/>
          <a:p>
            <a:pPr>
              <a:buNone/>
            </a:pPr>
            <a:r>
              <a:rPr lang="id-ID"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Bijaksana adalah berbuat sesuatu dengan cara yang baik,banyak pertimbangan dengan akal yang sehat,arif dan santun dalam setiap keputusan.Jika kita mengajak seseorang untuk berbuat baik atau mencegah atau menghindari perbuatan maksiat,kita harus dengan cara yang bijaksana</a:t>
            </a:r>
            <a:endParaRPr lang="id-ID" sz="4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6" name="Content Placeholder 6" descr="Ç4(-)4y4xu.gif"/>
          <p:cNvPicPr>
            <a:picLocks noChangeAspect="1"/>
          </p:cNvPicPr>
          <p:nvPr/>
        </p:nvPicPr>
        <p:blipFill>
          <a:blip r:embed="rId3"/>
          <a:stretch>
            <a:fillRect/>
          </a:stretch>
        </p:blipFill>
        <p:spPr>
          <a:xfrm flipH="1">
            <a:off x="7000892" y="0"/>
            <a:ext cx="1428760" cy="1285884"/>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Dalil tentang bijaksana</a:t>
            </a: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pPr lvl="0">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QS</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An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nisaa</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ayat</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44</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rtl="1">
              <a:buNone/>
            </a:pPr>
            <a:r>
              <a:rPr lang="ar-SA" sz="3600" dirty="0">
                <a:ln w="18415" cmpd="sng">
                  <a:solidFill>
                    <a:srgbClr val="FFFFFF"/>
                  </a:solidFill>
                  <a:prstDash val="solid"/>
                </a:ln>
                <a:solidFill>
                  <a:srgbClr val="FFFFFF"/>
                </a:solidFill>
                <a:effectLst>
                  <a:outerShdw blurRad="63500" dir="3600000" algn="tl" rotWithShape="0">
                    <a:srgbClr val="000000">
                      <a:alpha val="70000"/>
                    </a:srgbClr>
                  </a:outerShdw>
                </a:effectLst>
              </a:rPr>
              <a:t>وَمَن يَكْسِبْ إِثْمًا فَإِنَّمَا يَكْسِبُهُ عَلَى نَفْسِهِ وَكَانَ اللّهُ عَلِيمًا حَكِيمًا</a:t>
            </a:r>
            <a:r>
              <a:rPr lang="ar-SA"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id-ID"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Artinnya :</a:t>
            </a:r>
          </a:p>
          <a:p>
            <a:pPr>
              <a:buNone/>
            </a:pPr>
            <a:r>
              <a:rPr lang="id-ID" dirty="0">
                <a:ln w="18415" cmpd="sng">
                  <a:solidFill>
                    <a:srgbClr val="FFFFFF"/>
                  </a:solidFill>
                  <a:prstDash val="solid"/>
                </a:ln>
                <a:solidFill>
                  <a:srgbClr val="FFFFFF"/>
                </a:solidFill>
                <a:effectLst>
                  <a:outerShdw blurRad="63500" dir="3600000" algn="tl" rotWithShape="0">
                    <a:srgbClr val="000000">
                      <a:alpha val="70000"/>
                    </a:srgbClr>
                  </a:outerShdw>
                </a:effectLst>
              </a:rPr>
              <a:t>Barangsiapa yang mengerjakan dosa, maka sesungguhnya ia mengerjakannya untuk (kemudharatan) dirinya sendiri. Dan Allah Maha Mengetahui lagi Maha Bijaksana.</a:t>
            </a:r>
            <a:r>
              <a:rPr lang="id-ID" dirty="0"/>
              <a:t> </a:t>
            </a:r>
          </a:p>
          <a:p>
            <a:pPr>
              <a:buNone/>
            </a:pPr>
            <a:endParaRPr lang="id-ID" dirty="0"/>
          </a:p>
        </p:txBody>
      </p:sp>
      <p:pic>
        <p:nvPicPr>
          <p:cNvPr id="4" name="Picture 3" descr="isilisil.gif"/>
          <p:cNvPicPr>
            <a:picLocks noChangeAspect="1"/>
          </p:cNvPicPr>
          <p:nvPr/>
        </p:nvPicPr>
        <p:blipFill>
          <a:blip r:embed="rId3"/>
          <a:stretch>
            <a:fillRect/>
          </a:stretch>
        </p:blipFill>
        <p:spPr>
          <a:xfrm>
            <a:off x="7429520" y="285728"/>
            <a:ext cx="1285884" cy="1219200"/>
          </a:xfrm>
          <a:prstGeom prst="rect">
            <a:avLst/>
          </a:prstGeom>
        </p:spPr>
      </p:pic>
      <p:pic>
        <p:nvPicPr>
          <p:cNvPr id="5" name="Picture 4" descr="ThèStär0fMyHéärt.gif"/>
          <p:cNvPicPr>
            <a:picLocks noChangeAspect="1"/>
          </p:cNvPicPr>
          <p:nvPr/>
        </p:nvPicPr>
        <p:blipFill>
          <a:blip r:embed="rId4"/>
          <a:stretch>
            <a:fillRect/>
          </a:stretch>
        </p:blipFill>
        <p:spPr>
          <a:xfrm>
            <a:off x="285720" y="357166"/>
            <a:ext cx="1357314" cy="105727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864</Words>
  <Application>Microsoft Office PowerPoint</Application>
  <PresentationFormat>On-screen Show (4:3)</PresentationFormat>
  <Paragraphs>127</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TUGAS PENDIDIKAN AGAMA ISLAM</vt:lpstr>
      <vt:lpstr>Kelompok AS-SALAM</vt:lpstr>
      <vt:lpstr>Bismillahirohmanirrohim.</vt:lpstr>
      <vt:lpstr>   ADIL </vt:lpstr>
      <vt:lpstr>Slide 5</vt:lpstr>
      <vt:lpstr>Adil </vt:lpstr>
      <vt:lpstr> </vt:lpstr>
      <vt:lpstr>BIJAKSANA </vt:lpstr>
      <vt:lpstr>Dalil tentang bijaksana </vt:lpstr>
      <vt:lpstr>Bijaksana </vt:lpstr>
      <vt:lpstr>Slide 11</vt:lpstr>
      <vt:lpstr> RIDHA </vt:lpstr>
      <vt:lpstr>Dalil tentang Ridho </vt:lpstr>
      <vt:lpstr>Slide 14</vt:lpstr>
      <vt:lpstr>Slide 15</vt:lpstr>
      <vt:lpstr>Slide 16</vt:lpstr>
      <vt:lpstr>Dalil tentang Produktif </vt:lpstr>
      <vt:lpstr>Produktif </vt:lpstr>
      <vt:lpstr>Slide 19</vt:lpstr>
      <vt:lpstr>EFISIEN </vt:lpstr>
      <vt:lpstr>Dalil tentang Efisien </vt:lpstr>
      <vt:lpstr>Slide 22</vt:lpstr>
      <vt:lpstr>Efisien </vt:lpstr>
      <vt:lpstr>Slide 24</vt:lpstr>
      <vt:lpstr>Akibat Perbuatan Tidak Adil </vt:lpstr>
      <vt:lpstr>Akibat Perbuatan Tidak bijaksana  </vt:lpstr>
      <vt:lpstr>Akibat Perbuatan Tidak ridho</vt:lpstr>
      <vt:lpstr>Akibat Perbuatan Tidak produktif </vt:lpstr>
      <vt:lpstr>Akibat Perbuatan Tidak efisien </vt:lpstr>
      <vt:lpstr>Slide 30</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FRANA MUDA 9</dc:creator>
  <cp:lastModifiedBy>rn corp</cp:lastModifiedBy>
  <cp:revision>67</cp:revision>
  <dcterms:created xsi:type="dcterms:W3CDTF">2012-10-04T13:02:11Z</dcterms:created>
  <dcterms:modified xsi:type="dcterms:W3CDTF">2012-10-15T02:05:31Z</dcterms:modified>
</cp:coreProperties>
</file>