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7" r:id="rId2"/>
    <p:sldId id="256" r:id="rId3"/>
    <p:sldId id="260" r:id="rId4"/>
    <p:sldId id="258" r:id="rId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68" d="100"/>
          <a:sy n="68" d="100"/>
        </p:scale>
        <p:origin x="-870"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4.xml"/><Relationship Id="rId4" Type="http://schemas.openxmlformats.org/officeDocument/2006/relationships/slide" Target="slides/slide3.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IN"/>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IN"/>
          </a:p>
        </p:txBody>
      </p:sp>
      <p:sp>
        <p:nvSpPr>
          <p:cNvPr id="4" name="Date Placeholder 3"/>
          <p:cNvSpPr>
            <a:spLocks noGrp="1"/>
          </p:cNvSpPr>
          <p:nvPr>
            <p:ph type="dt" sz="half" idx="10"/>
          </p:nvPr>
        </p:nvSpPr>
        <p:spPr/>
        <p:txBody>
          <a:bodyPr/>
          <a:lstStyle/>
          <a:p>
            <a:fld id="{7CFD1422-2A88-47D2-BDC1-B54002961F1D}" type="datetimeFigureOut">
              <a:rPr lang="en-US" smtClean="0"/>
              <a:t>8/16/2016</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FFA69EEC-F439-472E-A0DF-B6A9646B32F8}" type="slidenum">
              <a:rPr lang="en-IN" smtClean="0"/>
              <a:t>‹#›</a:t>
            </a:fld>
            <a:endParaRPr lang="en-IN"/>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N"/>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Date Placeholder 3"/>
          <p:cNvSpPr>
            <a:spLocks noGrp="1"/>
          </p:cNvSpPr>
          <p:nvPr>
            <p:ph type="dt" sz="half" idx="10"/>
          </p:nvPr>
        </p:nvSpPr>
        <p:spPr/>
        <p:txBody>
          <a:bodyPr/>
          <a:lstStyle/>
          <a:p>
            <a:fld id="{7CFD1422-2A88-47D2-BDC1-B54002961F1D}" type="datetimeFigureOut">
              <a:rPr lang="en-US" smtClean="0"/>
              <a:t>8/16/2016</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FFA69EEC-F439-472E-A0DF-B6A9646B32F8}" type="slidenum">
              <a:rPr lang="en-IN" smtClean="0"/>
              <a:t>‹#›</a:t>
            </a:fld>
            <a:endParaRPr lang="en-IN"/>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IN"/>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Date Placeholder 3"/>
          <p:cNvSpPr>
            <a:spLocks noGrp="1"/>
          </p:cNvSpPr>
          <p:nvPr>
            <p:ph type="dt" sz="half" idx="10"/>
          </p:nvPr>
        </p:nvSpPr>
        <p:spPr/>
        <p:txBody>
          <a:bodyPr/>
          <a:lstStyle/>
          <a:p>
            <a:fld id="{7CFD1422-2A88-47D2-BDC1-B54002961F1D}" type="datetimeFigureOut">
              <a:rPr lang="en-US" smtClean="0"/>
              <a:t>8/16/2016</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FFA69EEC-F439-472E-A0DF-B6A9646B32F8}" type="slidenum">
              <a:rPr lang="en-IN" smtClean="0"/>
              <a:t>‹#›</a:t>
            </a:fld>
            <a:endParaRPr lang="en-IN"/>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N"/>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Date Placeholder 3"/>
          <p:cNvSpPr>
            <a:spLocks noGrp="1"/>
          </p:cNvSpPr>
          <p:nvPr>
            <p:ph type="dt" sz="half" idx="10"/>
          </p:nvPr>
        </p:nvSpPr>
        <p:spPr/>
        <p:txBody>
          <a:bodyPr/>
          <a:lstStyle/>
          <a:p>
            <a:fld id="{7CFD1422-2A88-47D2-BDC1-B54002961F1D}" type="datetimeFigureOut">
              <a:rPr lang="en-US" smtClean="0"/>
              <a:t>8/16/2016</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FFA69EEC-F439-472E-A0DF-B6A9646B32F8}" type="slidenum">
              <a:rPr lang="en-IN" smtClean="0"/>
              <a:t>‹#›</a:t>
            </a:fld>
            <a:endParaRPr lang="en-IN"/>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IN"/>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CFD1422-2A88-47D2-BDC1-B54002961F1D}" type="datetimeFigureOut">
              <a:rPr lang="en-US" smtClean="0"/>
              <a:t>8/16/2016</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FFA69EEC-F439-472E-A0DF-B6A9646B32F8}" type="slidenum">
              <a:rPr lang="en-IN" smtClean="0"/>
              <a:t>‹#›</a:t>
            </a:fld>
            <a:endParaRPr lang="en-IN"/>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N"/>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5" name="Date Placeholder 4"/>
          <p:cNvSpPr>
            <a:spLocks noGrp="1"/>
          </p:cNvSpPr>
          <p:nvPr>
            <p:ph type="dt" sz="half" idx="10"/>
          </p:nvPr>
        </p:nvSpPr>
        <p:spPr/>
        <p:txBody>
          <a:bodyPr/>
          <a:lstStyle/>
          <a:p>
            <a:fld id="{7CFD1422-2A88-47D2-BDC1-B54002961F1D}" type="datetimeFigureOut">
              <a:rPr lang="en-US" smtClean="0"/>
              <a:t>8/16/2016</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FFA69EEC-F439-472E-A0DF-B6A9646B32F8}" type="slidenum">
              <a:rPr lang="en-IN" smtClean="0"/>
              <a:t>‹#›</a:t>
            </a:fld>
            <a:endParaRPr lang="en-IN"/>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IN"/>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7" name="Date Placeholder 6"/>
          <p:cNvSpPr>
            <a:spLocks noGrp="1"/>
          </p:cNvSpPr>
          <p:nvPr>
            <p:ph type="dt" sz="half" idx="10"/>
          </p:nvPr>
        </p:nvSpPr>
        <p:spPr/>
        <p:txBody>
          <a:bodyPr/>
          <a:lstStyle/>
          <a:p>
            <a:fld id="{7CFD1422-2A88-47D2-BDC1-B54002961F1D}" type="datetimeFigureOut">
              <a:rPr lang="en-US" smtClean="0"/>
              <a:t>8/16/2016</a:t>
            </a:fld>
            <a:endParaRPr lang="en-IN"/>
          </a:p>
        </p:txBody>
      </p:sp>
      <p:sp>
        <p:nvSpPr>
          <p:cNvPr id="8" name="Footer Placeholder 7"/>
          <p:cNvSpPr>
            <a:spLocks noGrp="1"/>
          </p:cNvSpPr>
          <p:nvPr>
            <p:ph type="ftr" sz="quarter" idx="11"/>
          </p:nvPr>
        </p:nvSpPr>
        <p:spPr/>
        <p:txBody>
          <a:bodyPr/>
          <a:lstStyle/>
          <a:p>
            <a:endParaRPr lang="en-IN"/>
          </a:p>
        </p:txBody>
      </p:sp>
      <p:sp>
        <p:nvSpPr>
          <p:cNvPr id="9" name="Slide Number Placeholder 8"/>
          <p:cNvSpPr>
            <a:spLocks noGrp="1"/>
          </p:cNvSpPr>
          <p:nvPr>
            <p:ph type="sldNum" sz="quarter" idx="12"/>
          </p:nvPr>
        </p:nvSpPr>
        <p:spPr/>
        <p:txBody>
          <a:bodyPr/>
          <a:lstStyle/>
          <a:p>
            <a:fld id="{FFA69EEC-F439-472E-A0DF-B6A9646B32F8}" type="slidenum">
              <a:rPr lang="en-IN" smtClean="0"/>
              <a:t>‹#›</a:t>
            </a:fld>
            <a:endParaRPr lang="en-IN"/>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N"/>
          </a:p>
        </p:txBody>
      </p:sp>
      <p:sp>
        <p:nvSpPr>
          <p:cNvPr id="3" name="Date Placeholder 2"/>
          <p:cNvSpPr>
            <a:spLocks noGrp="1"/>
          </p:cNvSpPr>
          <p:nvPr>
            <p:ph type="dt" sz="half" idx="10"/>
          </p:nvPr>
        </p:nvSpPr>
        <p:spPr/>
        <p:txBody>
          <a:bodyPr/>
          <a:lstStyle/>
          <a:p>
            <a:fld id="{7CFD1422-2A88-47D2-BDC1-B54002961F1D}" type="datetimeFigureOut">
              <a:rPr lang="en-US" smtClean="0"/>
              <a:t>8/16/2016</a:t>
            </a:fld>
            <a:endParaRPr lang="en-IN"/>
          </a:p>
        </p:txBody>
      </p:sp>
      <p:sp>
        <p:nvSpPr>
          <p:cNvPr id="4" name="Footer Placeholder 3"/>
          <p:cNvSpPr>
            <a:spLocks noGrp="1"/>
          </p:cNvSpPr>
          <p:nvPr>
            <p:ph type="ftr" sz="quarter" idx="11"/>
          </p:nvPr>
        </p:nvSpPr>
        <p:spPr/>
        <p:txBody>
          <a:bodyPr/>
          <a:lstStyle/>
          <a:p>
            <a:endParaRPr lang="en-IN"/>
          </a:p>
        </p:txBody>
      </p:sp>
      <p:sp>
        <p:nvSpPr>
          <p:cNvPr id="5" name="Slide Number Placeholder 4"/>
          <p:cNvSpPr>
            <a:spLocks noGrp="1"/>
          </p:cNvSpPr>
          <p:nvPr>
            <p:ph type="sldNum" sz="quarter" idx="12"/>
          </p:nvPr>
        </p:nvSpPr>
        <p:spPr/>
        <p:txBody>
          <a:bodyPr/>
          <a:lstStyle/>
          <a:p>
            <a:fld id="{FFA69EEC-F439-472E-A0DF-B6A9646B32F8}" type="slidenum">
              <a:rPr lang="en-IN" smtClean="0"/>
              <a:t>‹#›</a:t>
            </a:fld>
            <a:endParaRPr lang="en-IN"/>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CFD1422-2A88-47D2-BDC1-B54002961F1D}" type="datetimeFigureOut">
              <a:rPr lang="en-US" smtClean="0"/>
              <a:t>8/16/2016</a:t>
            </a:fld>
            <a:endParaRPr lang="en-IN"/>
          </a:p>
        </p:txBody>
      </p:sp>
      <p:sp>
        <p:nvSpPr>
          <p:cNvPr id="3" name="Footer Placeholder 2"/>
          <p:cNvSpPr>
            <a:spLocks noGrp="1"/>
          </p:cNvSpPr>
          <p:nvPr>
            <p:ph type="ftr" sz="quarter" idx="11"/>
          </p:nvPr>
        </p:nvSpPr>
        <p:spPr/>
        <p:txBody>
          <a:bodyPr/>
          <a:lstStyle/>
          <a:p>
            <a:endParaRPr lang="en-IN"/>
          </a:p>
        </p:txBody>
      </p:sp>
      <p:sp>
        <p:nvSpPr>
          <p:cNvPr id="4" name="Slide Number Placeholder 3"/>
          <p:cNvSpPr>
            <a:spLocks noGrp="1"/>
          </p:cNvSpPr>
          <p:nvPr>
            <p:ph type="sldNum" sz="quarter" idx="12"/>
          </p:nvPr>
        </p:nvSpPr>
        <p:spPr/>
        <p:txBody>
          <a:bodyPr/>
          <a:lstStyle/>
          <a:p>
            <a:fld id="{FFA69EEC-F439-472E-A0DF-B6A9646B32F8}" type="slidenum">
              <a:rPr lang="en-IN" smtClean="0"/>
              <a:t>‹#›</a:t>
            </a:fld>
            <a:endParaRPr lang="en-IN"/>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IN"/>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CFD1422-2A88-47D2-BDC1-B54002961F1D}" type="datetimeFigureOut">
              <a:rPr lang="en-US" smtClean="0"/>
              <a:t>8/16/2016</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FFA69EEC-F439-472E-A0DF-B6A9646B32F8}" type="slidenum">
              <a:rPr lang="en-IN" smtClean="0"/>
              <a:t>‹#›</a:t>
            </a:fld>
            <a:endParaRPr lang="en-IN"/>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IN"/>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IN"/>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CFD1422-2A88-47D2-BDC1-B54002961F1D}" type="datetimeFigureOut">
              <a:rPr lang="en-US" smtClean="0"/>
              <a:t>8/16/2016</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FFA69EEC-F439-472E-A0DF-B6A9646B32F8}" type="slidenum">
              <a:rPr lang="en-IN" smtClean="0"/>
              <a:t>‹#›</a:t>
            </a:fld>
            <a:endParaRPr lang="en-IN"/>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IN"/>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CFD1422-2A88-47D2-BDC1-B54002961F1D}" type="datetimeFigureOut">
              <a:rPr lang="en-US" smtClean="0"/>
              <a:t>8/16/2016</a:t>
            </a:fld>
            <a:endParaRPr lang="en-IN"/>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IN"/>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FA69EEC-F439-472E-A0DF-B6A9646B32F8}" type="slidenum">
              <a:rPr lang="en-IN" smtClean="0"/>
              <a:t>‹#›</a:t>
            </a:fld>
            <a:endParaRPr lang="en-IN"/>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5" name="TextBox 4"/>
          <p:cNvSpPr txBox="1"/>
          <p:nvPr/>
        </p:nvSpPr>
        <p:spPr>
          <a:xfrm>
            <a:off x="0" y="324975"/>
            <a:ext cx="9144000" cy="2246769"/>
          </a:xfrm>
          <a:prstGeom prst="rect">
            <a:avLst/>
          </a:prstGeom>
          <a:noFill/>
        </p:spPr>
        <p:txBody>
          <a:bodyPr wrap="square" rtlCol="0">
            <a:spAutoFit/>
          </a:bodyPr>
          <a:lstStyle/>
          <a:p>
            <a:r>
              <a:rPr lang="en-IN" sz="2800" b="1" dirty="0" smtClean="0">
                <a:latin typeface="Cooper Black" pitchFamily="18" charset="0"/>
              </a:rPr>
              <a:t>What is facility management ?</a:t>
            </a:r>
          </a:p>
          <a:p>
            <a:r>
              <a:rPr lang="en-IN" sz="2800" b="1" dirty="0" smtClean="0">
                <a:latin typeface="Papyrus" pitchFamily="66" charset="0"/>
              </a:rPr>
              <a:t>Facilities </a:t>
            </a:r>
            <a:r>
              <a:rPr lang="en-IN" sz="2800" b="1" dirty="0">
                <a:latin typeface="Papyrus" pitchFamily="66" charset="0"/>
              </a:rPr>
              <a:t>management is the integration of processes within an organisation to maintain and develop the agreed services which support and improve the effectiveness of its primary activities.</a:t>
            </a:r>
          </a:p>
        </p:txBody>
      </p:sp>
      <p:sp>
        <p:nvSpPr>
          <p:cNvPr id="6" name="TextBox 5"/>
          <p:cNvSpPr txBox="1"/>
          <p:nvPr/>
        </p:nvSpPr>
        <p:spPr>
          <a:xfrm>
            <a:off x="-32" y="2468115"/>
            <a:ext cx="9144000" cy="2246769"/>
          </a:xfrm>
          <a:prstGeom prst="rect">
            <a:avLst/>
          </a:prstGeom>
          <a:noFill/>
        </p:spPr>
        <p:txBody>
          <a:bodyPr wrap="square" rtlCol="0">
            <a:spAutoFit/>
          </a:bodyPr>
          <a:lstStyle/>
          <a:p>
            <a:r>
              <a:rPr lang="en-IN" sz="2800" b="1" dirty="0">
                <a:latin typeface="Cooper Black" pitchFamily="18" charset="0"/>
              </a:rPr>
              <a:t>W</a:t>
            </a:r>
            <a:r>
              <a:rPr lang="en-IN" sz="2800" b="1" dirty="0" smtClean="0">
                <a:latin typeface="Cooper Black" pitchFamily="18" charset="0"/>
              </a:rPr>
              <a:t>hat is facility management services?</a:t>
            </a:r>
          </a:p>
          <a:p>
            <a:r>
              <a:rPr lang="en-IN" sz="2800" b="1" dirty="0" smtClean="0">
                <a:latin typeface="Papyrus" pitchFamily="66" charset="0"/>
              </a:rPr>
              <a:t>Facilities management is the integration of processes within an organisation to maintain and develop the agreed services which support and improve the effectiveness of its primary activities.</a:t>
            </a:r>
            <a:endParaRPr lang="en-IN" sz="2800" b="1" dirty="0">
              <a:latin typeface="Papyrus" pitchFamily="66" charset="0"/>
            </a:endParaRPr>
          </a:p>
        </p:txBody>
      </p:sp>
      <p:sp>
        <p:nvSpPr>
          <p:cNvPr id="7" name="TextBox 6"/>
          <p:cNvSpPr txBox="1"/>
          <p:nvPr/>
        </p:nvSpPr>
        <p:spPr>
          <a:xfrm>
            <a:off x="0" y="4830087"/>
            <a:ext cx="9144000" cy="1384995"/>
          </a:xfrm>
          <a:prstGeom prst="rect">
            <a:avLst/>
          </a:prstGeom>
          <a:noFill/>
        </p:spPr>
        <p:txBody>
          <a:bodyPr wrap="square" rtlCol="0">
            <a:spAutoFit/>
          </a:bodyPr>
          <a:lstStyle/>
          <a:p>
            <a:pPr algn="ctr"/>
            <a:r>
              <a:rPr lang="en-IN" sz="2800" b="1" dirty="0" smtClean="0">
                <a:latin typeface="Papyrus" pitchFamily="66" charset="0"/>
              </a:rPr>
              <a:t>Facility Management as practiced today is an oxymoron. True facility management requires accurate, and actual, utilization data.</a:t>
            </a:r>
            <a:endParaRPr lang="en-IN" sz="2800" b="1" dirty="0">
              <a:latin typeface="Papyrus" pitchFamily="66" charset="0"/>
            </a:endParaRPr>
          </a:p>
        </p:txBody>
      </p:sp>
    </p:spTree>
  </p:cSld>
  <p:clrMapOvr>
    <a:masterClrMapping/>
  </p:clrMapOvr>
  <p:transition advClick="0" advTm="4000"/>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6" name="Picture 5" descr="dctfacilities.png"/>
          <p:cNvPicPr>
            <a:picLocks noChangeAspect="1"/>
          </p:cNvPicPr>
          <p:nvPr/>
        </p:nvPicPr>
        <p:blipFill>
          <a:blip r:embed="rId3"/>
          <a:stretch>
            <a:fillRect/>
          </a:stretch>
        </p:blipFill>
        <p:spPr>
          <a:xfrm>
            <a:off x="6215075" y="0"/>
            <a:ext cx="2928926" cy="952500"/>
          </a:xfrm>
          <a:prstGeom prst="rect">
            <a:avLst/>
          </a:prstGeom>
        </p:spPr>
      </p:pic>
      <p:sp>
        <p:nvSpPr>
          <p:cNvPr id="7" name="TextBox 6"/>
          <p:cNvSpPr txBox="1"/>
          <p:nvPr/>
        </p:nvSpPr>
        <p:spPr>
          <a:xfrm>
            <a:off x="0" y="785794"/>
            <a:ext cx="3428992" cy="1077218"/>
          </a:xfrm>
          <a:prstGeom prst="rect">
            <a:avLst/>
          </a:prstGeom>
          <a:noFill/>
        </p:spPr>
        <p:txBody>
          <a:bodyPr wrap="square" rtlCol="0">
            <a:spAutoFit/>
          </a:bodyPr>
          <a:lstStyle/>
          <a:p>
            <a:r>
              <a:rPr lang="en-IN" sz="3200" b="1" u="sng" dirty="0" smtClean="0">
                <a:latin typeface="Algerian" pitchFamily="82" charset="0"/>
              </a:rPr>
              <a:t>FM Consultants</a:t>
            </a:r>
            <a:endParaRPr lang="en-IN" sz="3200" b="1" u="sng" dirty="0">
              <a:latin typeface="Algerian" pitchFamily="82" charset="0"/>
            </a:endParaRPr>
          </a:p>
        </p:txBody>
      </p:sp>
      <p:sp>
        <p:nvSpPr>
          <p:cNvPr id="8" name="TextBox 7"/>
          <p:cNvSpPr txBox="1"/>
          <p:nvPr/>
        </p:nvSpPr>
        <p:spPr>
          <a:xfrm>
            <a:off x="0" y="1857364"/>
            <a:ext cx="9144000" cy="3416320"/>
          </a:xfrm>
          <a:prstGeom prst="rect">
            <a:avLst/>
          </a:prstGeom>
          <a:noFill/>
        </p:spPr>
        <p:txBody>
          <a:bodyPr wrap="square" rtlCol="0">
            <a:spAutoFit/>
          </a:bodyPr>
          <a:lstStyle/>
          <a:p>
            <a:r>
              <a:rPr lang="en-IN" sz="3600" b="1" dirty="0">
                <a:solidFill>
                  <a:srgbClr val="FF0000"/>
                </a:solidFill>
                <a:latin typeface="Cooper Black" pitchFamily="18" charset="0"/>
              </a:rPr>
              <a:t>DCT Facilities Management has an enviable track record of helping organisations of all sizes turn their FM operations around. We work with in-house teams and with service providers.</a:t>
            </a:r>
          </a:p>
        </p:txBody>
      </p:sp>
      <p:sp>
        <p:nvSpPr>
          <p:cNvPr id="9" name="TextBox 8"/>
          <p:cNvSpPr txBox="1"/>
          <p:nvPr/>
        </p:nvSpPr>
        <p:spPr>
          <a:xfrm>
            <a:off x="0" y="6396359"/>
            <a:ext cx="9144000" cy="461665"/>
          </a:xfrm>
          <a:prstGeom prst="rect">
            <a:avLst/>
          </a:prstGeom>
          <a:noFill/>
        </p:spPr>
        <p:txBody>
          <a:bodyPr wrap="square" rtlCol="0">
            <a:spAutoFit/>
          </a:bodyPr>
          <a:lstStyle/>
          <a:p>
            <a:pPr algn="ctr"/>
            <a:r>
              <a:rPr lang="en-IN" sz="2400" b="1" dirty="0" smtClean="0">
                <a:latin typeface="Californian FB" pitchFamily="18" charset="0"/>
              </a:rPr>
              <a:t>http://dctfacilitiesmanagement.co.uk</a:t>
            </a:r>
            <a:endParaRPr lang="en-IN" sz="2400" b="1" dirty="0">
              <a:latin typeface="Californian FB" pitchFamily="18" charset="0"/>
            </a:endParaRPr>
          </a:p>
        </p:txBody>
      </p:sp>
    </p:spTree>
  </p:cSld>
  <p:clrMapOvr>
    <a:masterClrMapping/>
  </p:clrMapOvr>
  <p:transition advClick="0" advTm="5000"/>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58000"/>
            <a:lum/>
          </a:blip>
          <a:srcRect/>
          <a:stretch>
            <a:fillRect/>
          </a:stretch>
        </a:blipFill>
        <a:effectLst/>
      </p:bgPr>
    </p:bg>
    <p:spTree>
      <p:nvGrpSpPr>
        <p:cNvPr id="1" name=""/>
        <p:cNvGrpSpPr/>
        <p:nvPr/>
      </p:nvGrpSpPr>
      <p:grpSpPr>
        <a:xfrm>
          <a:off x="0" y="0"/>
          <a:ext cx="0" cy="0"/>
          <a:chOff x="0" y="0"/>
          <a:chExt cx="0" cy="0"/>
        </a:xfrm>
      </p:grpSpPr>
      <p:sp>
        <p:nvSpPr>
          <p:cNvPr id="4" name="TextBox 3"/>
          <p:cNvSpPr txBox="1"/>
          <p:nvPr/>
        </p:nvSpPr>
        <p:spPr>
          <a:xfrm>
            <a:off x="0" y="1587989"/>
            <a:ext cx="9144000" cy="769441"/>
          </a:xfrm>
          <a:prstGeom prst="rect">
            <a:avLst/>
          </a:prstGeom>
          <a:noFill/>
        </p:spPr>
        <p:txBody>
          <a:bodyPr wrap="square" rtlCol="0">
            <a:spAutoFit/>
          </a:bodyPr>
          <a:lstStyle/>
          <a:p>
            <a:r>
              <a:rPr lang="en-IN" sz="2200" b="1" dirty="0">
                <a:solidFill>
                  <a:schemeClr val="tx1">
                    <a:lumMod val="95000"/>
                    <a:lumOff val="5000"/>
                  </a:schemeClr>
                </a:solidFill>
                <a:latin typeface="Centaur" pitchFamily="18" charset="0"/>
              </a:rPr>
              <a:t>Our facilities consultants are industry experts and practitioners who will work alongside you to deliver outstanding FM to your organisation.</a:t>
            </a:r>
          </a:p>
        </p:txBody>
      </p:sp>
      <p:sp>
        <p:nvSpPr>
          <p:cNvPr id="5" name="TextBox 4"/>
          <p:cNvSpPr txBox="1"/>
          <p:nvPr/>
        </p:nvSpPr>
        <p:spPr>
          <a:xfrm>
            <a:off x="0" y="2357430"/>
            <a:ext cx="6786578" cy="523220"/>
          </a:xfrm>
          <a:prstGeom prst="rect">
            <a:avLst/>
          </a:prstGeom>
          <a:noFill/>
        </p:spPr>
        <p:txBody>
          <a:bodyPr wrap="square" rtlCol="0">
            <a:spAutoFit/>
          </a:bodyPr>
          <a:lstStyle/>
          <a:p>
            <a:r>
              <a:rPr lang="en-IN" sz="2800" u="sng" dirty="0">
                <a:latin typeface="Georgia" pitchFamily="18" charset="0"/>
              </a:rPr>
              <a:t>Facilities Management </a:t>
            </a:r>
            <a:r>
              <a:rPr lang="en-IN" sz="2800" u="sng" dirty="0" smtClean="0">
                <a:latin typeface="Georgia" pitchFamily="18" charset="0"/>
              </a:rPr>
              <a:t>Services</a:t>
            </a:r>
            <a:endParaRPr lang="en-IN" sz="2800" u="sng" dirty="0">
              <a:latin typeface="Georgia" pitchFamily="18" charset="0"/>
            </a:endParaRPr>
          </a:p>
        </p:txBody>
      </p:sp>
      <p:sp>
        <p:nvSpPr>
          <p:cNvPr id="6" name="TextBox 5"/>
          <p:cNvSpPr txBox="1"/>
          <p:nvPr/>
        </p:nvSpPr>
        <p:spPr>
          <a:xfrm>
            <a:off x="0" y="2887682"/>
            <a:ext cx="9144000" cy="3477875"/>
          </a:xfrm>
          <a:prstGeom prst="rect">
            <a:avLst/>
          </a:prstGeom>
          <a:noFill/>
        </p:spPr>
        <p:txBody>
          <a:bodyPr wrap="square" rtlCol="0">
            <a:spAutoFit/>
          </a:bodyPr>
          <a:lstStyle/>
          <a:p>
            <a:r>
              <a:rPr lang="en-IN" sz="2000" b="1" dirty="0">
                <a:latin typeface="Papyrus" pitchFamily="66" charset="0"/>
              </a:rPr>
              <a:t>Depending on your needs we can act as the ‘intelligent client’ managing your supply chain, or we could do more delivering a Total Facilities Management model, removing risk and operating to a fixed price.</a:t>
            </a:r>
          </a:p>
          <a:p>
            <a:r>
              <a:rPr lang="en-IN" sz="2000" b="1" dirty="0">
                <a:latin typeface="Papyrus" pitchFamily="66" charset="0"/>
              </a:rPr>
              <a:t>We help businesses streamline their FM operations and activities. We can advise on and deliver a variety of projects; ranging from the simple such as replacement of boiler plant, through to complex refurbishment projects. We have experience of office fit outs, space planning, general churn, and relocations. Our team has co-ordinated ‘black building shutdowns’ for merchant banks, electrical load re-balancing works for law firms, Comms  </a:t>
            </a:r>
            <a:r>
              <a:rPr lang="en-IN" sz="2000" b="1" dirty="0" smtClean="0">
                <a:latin typeface="Papyrus" pitchFamily="66" charset="0"/>
              </a:rPr>
              <a:t>Room </a:t>
            </a:r>
            <a:r>
              <a:rPr lang="en-IN" sz="2000" b="1" dirty="0">
                <a:latin typeface="Papyrus" pitchFamily="66" charset="0"/>
              </a:rPr>
              <a:t>critical cooling installations, and building refurbishments for all manner of organisations.</a:t>
            </a:r>
          </a:p>
          <a:p>
            <a:endParaRPr lang="en-IN" sz="2000" b="1" dirty="0">
              <a:latin typeface="Book Antiqua" pitchFamily="18" charset="0"/>
            </a:endParaRPr>
          </a:p>
        </p:txBody>
      </p:sp>
      <p:pic>
        <p:nvPicPr>
          <p:cNvPr id="10" name="Picture 9" descr="dctfacilities.png"/>
          <p:cNvPicPr>
            <a:picLocks noChangeAspect="1"/>
          </p:cNvPicPr>
          <p:nvPr/>
        </p:nvPicPr>
        <p:blipFill>
          <a:blip r:embed="rId3"/>
          <a:stretch>
            <a:fillRect/>
          </a:stretch>
        </p:blipFill>
        <p:spPr>
          <a:xfrm>
            <a:off x="2500298" y="0"/>
            <a:ext cx="4393346" cy="1428736"/>
          </a:xfrm>
          <a:prstGeom prst="rect">
            <a:avLst/>
          </a:prstGeom>
        </p:spPr>
      </p:pic>
      <p:sp>
        <p:nvSpPr>
          <p:cNvPr id="11" name="TextBox 10"/>
          <p:cNvSpPr txBox="1"/>
          <p:nvPr/>
        </p:nvSpPr>
        <p:spPr>
          <a:xfrm>
            <a:off x="0" y="6396359"/>
            <a:ext cx="9144000" cy="461665"/>
          </a:xfrm>
          <a:prstGeom prst="rect">
            <a:avLst/>
          </a:prstGeom>
          <a:noFill/>
        </p:spPr>
        <p:txBody>
          <a:bodyPr wrap="square" rtlCol="0">
            <a:spAutoFit/>
          </a:bodyPr>
          <a:lstStyle/>
          <a:p>
            <a:pPr algn="ctr"/>
            <a:r>
              <a:rPr lang="en-IN" sz="2400" b="1" dirty="0" smtClean="0">
                <a:latin typeface="Californian FB" pitchFamily="18" charset="0"/>
              </a:rPr>
              <a:t>http://dctfacilitiesmanagement.co.uk</a:t>
            </a:r>
            <a:endParaRPr lang="en-IN" sz="2400" b="1" dirty="0">
              <a:latin typeface="Californian FB" pitchFamily="18" charset="0"/>
            </a:endParaRPr>
          </a:p>
        </p:txBody>
      </p:sp>
    </p:spTree>
  </p:cSld>
  <p:clrMapOvr>
    <a:masterClrMapping/>
  </p:clrMapOvr>
  <p:transition advClick="0" advTm="6000"/>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contactus.png"/>
          <p:cNvPicPr>
            <a:picLocks noChangeAspect="1"/>
          </p:cNvPicPr>
          <p:nvPr/>
        </p:nvPicPr>
        <p:blipFill>
          <a:blip r:embed="rId2"/>
          <a:stretch>
            <a:fillRect/>
          </a:stretch>
        </p:blipFill>
        <p:spPr>
          <a:xfrm>
            <a:off x="2857489" y="2857496"/>
            <a:ext cx="6286512" cy="4000504"/>
          </a:xfrm>
          <a:prstGeom prst="rect">
            <a:avLst/>
          </a:prstGeom>
        </p:spPr>
      </p:pic>
      <p:sp>
        <p:nvSpPr>
          <p:cNvPr id="7" name="TextBox 6"/>
          <p:cNvSpPr txBox="1"/>
          <p:nvPr/>
        </p:nvSpPr>
        <p:spPr>
          <a:xfrm>
            <a:off x="0" y="1791290"/>
            <a:ext cx="9144000" cy="923330"/>
          </a:xfrm>
          <a:prstGeom prst="rect">
            <a:avLst/>
          </a:prstGeom>
          <a:noFill/>
        </p:spPr>
        <p:txBody>
          <a:bodyPr wrap="square" rtlCol="0">
            <a:spAutoFit/>
          </a:bodyPr>
          <a:lstStyle/>
          <a:p>
            <a:r>
              <a:rPr lang="en-IN" b="1" i="0" dirty="0" smtClean="0">
                <a:latin typeface="Narkisim" pitchFamily="34" charset="-79"/>
                <a:cs typeface="Narkisim" pitchFamily="34" charset="-79"/>
              </a:rPr>
              <a:t>We are based in London but work across the UK, with some international work for specific clients. Hopefully you are interested in finding out more, so please contact us today for an informal discussion.</a:t>
            </a:r>
            <a:endParaRPr lang="en-IN" b="1" dirty="0">
              <a:latin typeface="Narkisim" pitchFamily="34" charset="-79"/>
              <a:cs typeface="Narkisim" pitchFamily="34" charset="-79"/>
            </a:endParaRPr>
          </a:p>
        </p:txBody>
      </p:sp>
      <p:sp>
        <p:nvSpPr>
          <p:cNvPr id="8" name="TextBox 7"/>
          <p:cNvSpPr txBox="1"/>
          <p:nvPr/>
        </p:nvSpPr>
        <p:spPr>
          <a:xfrm>
            <a:off x="0" y="2786058"/>
            <a:ext cx="9144000" cy="1323439"/>
          </a:xfrm>
          <a:prstGeom prst="rect">
            <a:avLst/>
          </a:prstGeom>
          <a:noFill/>
        </p:spPr>
        <p:txBody>
          <a:bodyPr wrap="square" rtlCol="0">
            <a:spAutoFit/>
          </a:bodyPr>
          <a:lstStyle/>
          <a:p>
            <a:r>
              <a:rPr lang="en-US" sz="2000" b="1" dirty="0" smtClean="0">
                <a:latin typeface="Narkisim" pitchFamily="34" charset="-79"/>
                <a:cs typeface="Narkisim" pitchFamily="34" charset="-79"/>
              </a:rPr>
              <a:t>Email </a:t>
            </a:r>
            <a:r>
              <a:rPr lang="en-US" sz="2000" b="1" dirty="0" smtClean="0">
                <a:latin typeface="Narkisim" pitchFamily="34" charset="-79"/>
                <a:cs typeface="Narkisim" pitchFamily="34" charset="-79"/>
              </a:rPr>
              <a:t>Id : </a:t>
            </a:r>
            <a:r>
              <a:rPr lang="en-US" sz="2000" b="1" dirty="0" smtClean="0">
                <a:latin typeface="Narkisim" pitchFamily="34" charset="-79"/>
                <a:cs typeface="Narkisim" pitchFamily="34" charset="-79"/>
              </a:rPr>
              <a:t>info@DCTfacilities.co.uk</a:t>
            </a:r>
          </a:p>
          <a:p>
            <a:r>
              <a:rPr lang="en-US" sz="2000" b="1" dirty="0" smtClean="0">
                <a:latin typeface="Narkisim" pitchFamily="34" charset="-79"/>
                <a:cs typeface="Narkisim" pitchFamily="34" charset="-79"/>
              </a:rPr>
              <a:t>Telephone </a:t>
            </a:r>
            <a:r>
              <a:rPr lang="en-US" sz="2000" b="1" dirty="0" smtClean="0">
                <a:latin typeface="Narkisim" pitchFamily="34" charset="-79"/>
                <a:cs typeface="Narkisim" pitchFamily="34" charset="-79"/>
              </a:rPr>
              <a:t>Number : </a:t>
            </a:r>
            <a:r>
              <a:rPr lang="en-IN" sz="2000" b="1" dirty="0">
                <a:latin typeface="Narkisim" pitchFamily="34" charset="-79"/>
                <a:cs typeface="Narkisim" pitchFamily="34" charset="-79"/>
              </a:rPr>
              <a:t>020 3284 </a:t>
            </a:r>
            <a:r>
              <a:rPr lang="en-IN" sz="2000" b="1" dirty="0" smtClean="0">
                <a:latin typeface="Narkisim" pitchFamily="34" charset="-79"/>
                <a:cs typeface="Narkisim" pitchFamily="34" charset="-79"/>
              </a:rPr>
              <a:t>8830</a:t>
            </a:r>
          </a:p>
          <a:p>
            <a:r>
              <a:rPr lang="en-US" sz="2000" b="1" dirty="0" smtClean="0">
                <a:latin typeface="Narkisim" pitchFamily="34" charset="-79"/>
                <a:cs typeface="Narkisim" pitchFamily="34" charset="-79"/>
              </a:rPr>
              <a:t>Telephone Number : 020 3284 8830</a:t>
            </a:r>
            <a:endParaRPr lang="en-US" sz="2000" b="1" dirty="0" smtClean="0">
              <a:latin typeface="Narkisim" pitchFamily="34" charset="-79"/>
              <a:cs typeface="Narkisim" pitchFamily="34" charset="-79"/>
            </a:endParaRPr>
          </a:p>
          <a:p>
            <a:r>
              <a:rPr lang="en-US" sz="2000" b="1" dirty="0" smtClean="0">
                <a:latin typeface="Narkisim" pitchFamily="34" charset="-79"/>
                <a:cs typeface="Narkisim" pitchFamily="34" charset="-79"/>
              </a:rPr>
              <a:t>Fax </a:t>
            </a:r>
            <a:r>
              <a:rPr lang="en-US" sz="2000" b="1" dirty="0" smtClean="0">
                <a:latin typeface="Narkisim" pitchFamily="34" charset="-79"/>
                <a:cs typeface="Narkisim" pitchFamily="34" charset="-79"/>
              </a:rPr>
              <a:t>Number : </a:t>
            </a:r>
            <a:r>
              <a:rPr lang="en-IN" sz="2000" b="1" dirty="0">
                <a:latin typeface="Narkisim" pitchFamily="34" charset="-79"/>
                <a:cs typeface="Narkisim" pitchFamily="34" charset="-79"/>
              </a:rPr>
              <a:t>020 3137 8860</a:t>
            </a:r>
          </a:p>
        </p:txBody>
      </p:sp>
      <p:sp>
        <p:nvSpPr>
          <p:cNvPr id="9" name="TextBox 8"/>
          <p:cNvSpPr txBox="1"/>
          <p:nvPr/>
        </p:nvSpPr>
        <p:spPr>
          <a:xfrm>
            <a:off x="0" y="4083800"/>
            <a:ext cx="3786182" cy="1631216"/>
          </a:xfrm>
          <a:prstGeom prst="rect">
            <a:avLst/>
          </a:prstGeom>
          <a:noFill/>
        </p:spPr>
        <p:txBody>
          <a:bodyPr wrap="square" rtlCol="0">
            <a:spAutoFit/>
          </a:bodyPr>
          <a:lstStyle/>
          <a:p>
            <a:r>
              <a:rPr lang="en-IN" sz="2000" b="1" i="0" dirty="0" smtClean="0">
                <a:latin typeface="Narkisim" pitchFamily="34" charset="-79"/>
                <a:cs typeface="Narkisim" pitchFamily="34" charset="-79"/>
              </a:rPr>
              <a:t>Canada House</a:t>
            </a:r>
            <a:r>
              <a:rPr lang="en-IN" sz="2000" b="1" dirty="0" smtClean="0">
                <a:latin typeface="Narkisim" pitchFamily="34" charset="-79"/>
                <a:cs typeface="Narkisim" pitchFamily="34" charset="-79"/>
              </a:rPr>
              <a:t/>
            </a:r>
            <a:br>
              <a:rPr lang="en-IN" sz="2000" b="1" dirty="0" smtClean="0">
                <a:latin typeface="Narkisim" pitchFamily="34" charset="-79"/>
                <a:cs typeface="Narkisim" pitchFamily="34" charset="-79"/>
              </a:rPr>
            </a:br>
            <a:r>
              <a:rPr lang="en-IN" sz="2000" b="1" i="0" dirty="0" smtClean="0">
                <a:latin typeface="Narkisim" pitchFamily="34" charset="-79"/>
                <a:cs typeface="Narkisim" pitchFamily="34" charset="-79"/>
              </a:rPr>
              <a:t>272 Field End Road</a:t>
            </a:r>
            <a:r>
              <a:rPr lang="en-IN" sz="2000" b="1" dirty="0" smtClean="0">
                <a:latin typeface="Narkisim" pitchFamily="34" charset="-79"/>
                <a:cs typeface="Narkisim" pitchFamily="34" charset="-79"/>
              </a:rPr>
              <a:t/>
            </a:r>
            <a:br>
              <a:rPr lang="en-IN" sz="2000" b="1" dirty="0" smtClean="0">
                <a:latin typeface="Narkisim" pitchFamily="34" charset="-79"/>
                <a:cs typeface="Narkisim" pitchFamily="34" charset="-79"/>
              </a:rPr>
            </a:br>
            <a:r>
              <a:rPr lang="en-IN" sz="2000" b="1" i="0" dirty="0" smtClean="0">
                <a:latin typeface="Narkisim" pitchFamily="34" charset="-79"/>
                <a:cs typeface="Narkisim" pitchFamily="34" charset="-79"/>
              </a:rPr>
              <a:t>Eastcote</a:t>
            </a:r>
            <a:r>
              <a:rPr lang="en-IN" sz="2000" b="1" dirty="0" smtClean="0">
                <a:latin typeface="Narkisim" pitchFamily="34" charset="-79"/>
                <a:cs typeface="Narkisim" pitchFamily="34" charset="-79"/>
              </a:rPr>
              <a:t/>
            </a:r>
            <a:br>
              <a:rPr lang="en-IN" sz="2000" b="1" dirty="0" smtClean="0">
                <a:latin typeface="Narkisim" pitchFamily="34" charset="-79"/>
                <a:cs typeface="Narkisim" pitchFamily="34" charset="-79"/>
              </a:rPr>
            </a:br>
            <a:r>
              <a:rPr lang="en-IN" sz="2000" b="1" i="0" dirty="0" smtClean="0">
                <a:latin typeface="Narkisim" pitchFamily="34" charset="-79"/>
                <a:cs typeface="Narkisim" pitchFamily="34" charset="-79"/>
              </a:rPr>
              <a:t>Middx</a:t>
            </a:r>
            <a:r>
              <a:rPr lang="en-IN" sz="2000" b="1" dirty="0" smtClean="0">
                <a:latin typeface="Narkisim" pitchFamily="34" charset="-79"/>
                <a:cs typeface="Narkisim" pitchFamily="34" charset="-79"/>
              </a:rPr>
              <a:t/>
            </a:r>
            <a:br>
              <a:rPr lang="en-IN" sz="2000" b="1" dirty="0" smtClean="0">
                <a:latin typeface="Narkisim" pitchFamily="34" charset="-79"/>
                <a:cs typeface="Narkisim" pitchFamily="34" charset="-79"/>
              </a:rPr>
            </a:br>
            <a:r>
              <a:rPr lang="en-IN" sz="2000" b="1" i="0" dirty="0" smtClean="0">
                <a:latin typeface="Narkisim" pitchFamily="34" charset="-79"/>
                <a:cs typeface="Narkisim" pitchFamily="34" charset="-79"/>
              </a:rPr>
              <a:t>HA4 9NA</a:t>
            </a:r>
            <a:endParaRPr lang="en-IN" sz="2000" b="1" dirty="0">
              <a:latin typeface="Narkisim" pitchFamily="34" charset="-79"/>
              <a:cs typeface="Narkisim" pitchFamily="34" charset="-79"/>
            </a:endParaRPr>
          </a:p>
        </p:txBody>
      </p:sp>
      <p:sp>
        <p:nvSpPr>
          <p:cNvPr id="11" name="TextBox 10"/>
          <p:cNvSpPr txBox="1"/>
          <p:nvPr/>
        </p:nvSpPr>
        <p:spPr>
          <a:xfrm>
            <a:off x="0" y="5786454"/>
            <a:ext cx="4214810" cy="369332"/>
          </a:xfrm>
          <a:prstGeom prst="rect">
            <a:avLst/>
          </a:prstGeom>
          <a:noFill/>
        </p:spPr>
        <p:txBody>
          <a:bodyPr wrap="square" rtlCol="0">
            <a:spAutoFit/>
          </a:bodyPr>
          <a:lstStyle/>
          <a:p>
            <a:r>
              <a:rPr lang="en-IN" b="1" dirty="0">
                <a:latin typeface="Cooper Black" pitchFamily="18" charset="0"/>
                <a:cs typeface="Calibri" pitchFamily="34" charset="0"/>
              </a:rPr>
              <a:t>DCT Facilities Management Ltd</a:t>
            </a:r>
          </a:p>
        </p:txBody>
      </p:sp>
      <p:sp>
        <p:nvSpPr>
          <p:cNvPr id="14" name="TextBox 13"/>
          <p:cNvSpPr txBox="1"/>
          <p:nvPr/>
        </p:nvSpPr>
        <p:spPr>
          <a:xfrm>
            <a:off x="0" y="6396359"/>
            <a:ext cx="9144000" cy="461665"/>
          </a:xfrm>
          <a:prstGeom prst="rect">
            <a:avLst/>
          </a:prstGeom>
          <a:noFill/>
        </p:spPr>
        <p:txBody>
          <a:bodyPr wrap="square" rtlCol="0">
            <a:spAutoFit/>
          </a:bodyPr>
          <a:lstStyle/>
          <a:p>
            <a:pPr algn="ctr"/>
            <a:r>
              <a:rPr lang="en-IN" sz="2400" b="1" dirty="0" smtClean="0">
                <a:latin typeface="Californian FB" pitchFamily="18" charset="0"/>
              </a:rPr>
              <a:t>http://dctfacilitiesmanagement.co.uk</a:t>
            </a:r>
            <a:endParaRPr lang="en-IN" sz="2400" b="1" dirty="0">
              <a:latin typeface="Californian FB" pitchFamily="18" charset="0"/>
            </a:endParaRPr>
          </a:p>
        </p:txBody>
      </p:sp>
      <p:pic>
        <p:nvPicPr>
          <p:cNvPr id="16" name="Picture 15" descr="dctfacilities.png"/>
          <p:cNvPicPr>
            <a:picLocks noChangeAspect="1"/>
          </p:cNvPicPr>
          <p:nvPr/>
        </p:nvPicPr>
        <p:blipFill>
          <a:blip r:embed="rId3"/>
          <a:stretch>
            <a:fillRect/>
          </a:stretch>
        </p:blipFill>
        <p:spPr>
          <a:xfrm>
            <a:off x="2786050" y="0"/>
            <a:ext cx="3357586" cy="1000108"/>
          </a:xfrm>
          <a:prstGeom prst="rect">
            <a:avLst/>
          </a:prstGeom>
        </p:spPr>
      </p:pic>
      <p:sp>
        <p:nvSpPr>
          <p:cNvPr id="17" name="TextBox 16"/>
          <p:cNvSpPr txBox="1"/>
          <p:nvPr/>
        </p:nvSpPr>
        <p:spPr>
          <a:xfrm>
            <a:off x="0" y="1071546"/>
            <a:ext cx="9144000" cy="646331"/>
          </a:xfrm>
          <a:prstGeom prst="rect">
            <a:avLst/>
          </a:prstGeom>
          <a:noFill/>
        </p:spPr>
        <p:txBody>
          <a:bodyPr wrap="square" rtlCol="0">
            <a:spAutoFit/>
          </a:bodyPr>
          <a:lstStyle/>
          <a:p>
            <a:pPr algn="ctr"/>
            <a:r>
              <a:rPr lang="en-US" sz="3600" b="1" dirty="0" smtClean="0">
                <a:solidFill>
                  <a:srgbClr val="00B050"/>
                </a:solidFill>
                <a:latin typeface="Britannic Bold" pitchFamily="34" charset="0"/>
              </a:rPr>
              <a:t>Contact Details</a:t>
            </a:r>
            <a:endParaRPr lang="en-IN" sz="3600" b="1" dirty="0">
              <a:solidFill>
                <a:srgbClr val="00B050"/>
              </a:solidFill>
              <a:latin typeface="Britannic Bold" pitchFamily="34" charset="0"/>
            </a:endParaRPr>
          </a:p>
        </p:txBody>
      </p:sp>
    </p:spTree>
  </p:cSld>
  <p:clrMapOvr>
    <a:masterClrMapping/>
  </p:clrMapOvr>
  <p:transition advClick="0" advTm="6000"/>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129</TotalTime>
  <Words>266</Words>
  <Application>Microsoft Office PowerPoint</Application>
  <PresentationFormat>On-screen Show (4:3)</PresentationFormat>
  <Paragraphs>22</Paragraphs>
  <Slides>4</Slides>
  <Notes>0</Notes>
  <HiddenSlides>0</HiddenSlides>
  <MMClips>0</MMClips>
  <ScaleCrop>false</ScaleCrop>
  <HeadingPairs>
    <vt:vector size="4" baseType="variant">
      <vt:variant>
        <vt:lpstr>Theme</vt:lpstr>
      </vt:variant>
      <vt:variant>
        <vt:i4>1</vt:i4>
      </vt:variant>
      <vt:variant>
        <vt:lpstr>Slide Titles</vt:lpstr>
      </vt:variant>
      <vt:variant>
        <vt:i4>4</vt:i4>
      </vt:variant>
    </vt:vector>
  </HeadingPairs>
  <TitlesOfParts>
    <vt:vector size="5" baseType="lpstr">
      <vt:lpstr>Office Theme</vt:lpstr>
      <vt:lpstr>Slide 1</vt:lpstr>
      <vt:lpstr>Slide 2</vt:lpstr>
      <vt:lpstr>Slide 3</vt:lpstr>
      <vt:lpstr>Slide 4</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comp</dc:creator>
  <cp:lastModifiedBy>comp</cp:lastModifiedBy>
  <cp:revision>9</cp:revision>
  <dcterms:created xsi:type="dcterms:W3CDTF">2016-08-16T13:28:44Z</dcterms:created>
  <dcterms:modified xsi:type="dcterms:W3CDTF">2016-08-16T15:38:32Z</dcterms:modified>
</cp:coreProperties>
</file>