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5" r:id="rId1"/>
  </p:sldMasterIdLst>
  <p:notesMasterIdLst>
    <p:notesMasterId r:id="rId22"/>
  </p:notesMasterIdLst>
  <p:sldIdLst>
    <p:sldId id="256" r:id="rId2"/>
    <p:sldId id="269" r:id="rId3"/>
    <p:sldId id="257" r:id="rId4"/>
    <p:sldId id="258" r:id="rId5"/>
    <p:sldId id="259" r:id="rId6"/>
    <p:sldId id="260" r:id="rId7"/>
    <p:sldId id="261" r:id="rId8"/>
    <p:sldId id="262" r:id="rId9"/>
    <p:sldId id="263" r:id="rId10"/>
    <p:sldId id="264" r:id="rId11"/>
    <p:sldId id="265" r:id="rId12"/>
    <p:sldId id="266" r:id="rId13"/>
    <p:sldId id="267" r:id="rId14"/>
    <p:sldId id="268" r:id="rId15"/>
    <p:sldId id="270" r:id="rId16"/>
    <p:sldId id="271" r:id="rId17"/>
    <p:sldId id="272" r:id="rId18"/>
    <p:sldId id="273" r:id="rId19"/>
    <p:sldId id="274" r:id="rId20"/>
    <p:sldId id="275" r:id="rId2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D27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16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397D987-65EE-4135-9CC4-5B6F1014DB3C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478A3FF-394E-4BFA-815D-2D5D008A2FA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25507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85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D1FAD911-40A3-4537-B98F-84B3D62053B7}" type="slidenum">
              <a:rPr lang="en-US" sz="1200">
                <a:solidFill>
                  <a:prstClr val="black"/>
                </a:solidFill>
              </a:rPr>
              <a:pPr/>
              <a:t>3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12185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1860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914400" y="4343400"/>
            <a:ext cx="4876800" cy="4495800"/>
          </a:xfrm>
          <a:noFill/>
        </p:spPr>
        <p:txBody>
          <a:bodyPr/>
          <a:lstStyle/>
          <a:p>
            <a:pPr>
              <a:lnSpc>
                <a:spcPct val="110000"/>
              </a:lnSpc>
            </a:pPr>
            <a:endParaRPr lang="en-US" b="1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413CD495-CA3D-4791-B736-5EAB579394C2}" type="slidenum">
              <a:rPr lang="en-US" sz="1200">
                <a:solidFill>
                  <a:prstClr val="black"/>
                </a:solidFill>
              </a:rPr>
              <a:pPr/>
              <a:t>18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96259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6260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marL="1828800" lvl="4" indent="0"/>
            <a:endParaRPr lang="en-US" smtClean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5228FA91-A251-457E-B076-43EA31D6F226}" type="slidenum">
              <a:rPr lang="en-US" sz="1200">
                <a:solidFill>
                  <a:prstClr val="black"/>
                </a:solidFill>
              </a:rPr>
              <a:pPr/>
              <a:t>19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97283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7284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5FA1AA43-33E3-4B03-A273-211D0538469F}" type="slidenum">
              <a:rPr lang="en-US" sz="1200">
                <a:solidFill>
                  <a:prstClr val="black"/>
                </a:solidFill>
              </a:rPr>
              <a:pPr/>
              <a:t>20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98307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8308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88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1677B2BE-2B4E-4741-9B5E-A2990A0CF871}" type="slidenum">
              <a:rPr lang="en-US" sz="1200">
                <a:solidFill>
                  <a:prstClr val="black"/>
                </a:solidFill>
              </a:rPr>
              <a:pPr/>
              <a:t>6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122883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2884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90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A47CE797-5A6D-463F-B163-0B8A317F0718}" type="slidenum">
              <a:rPr lang="en-US" sz="1200">
                <a:solidFill>
                  <a:prstClr val="black"/>
                </a:solidFill>
              </a:rPr>
              <a:pPr/>
              <a:t>7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123907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3908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93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8FDBBBE5-DE08-432E-AA50-283256D7DF17}" type="slidenum">
              <a:rPr lang="en-US" sz="1200">
                <a:solidFill>
                  <a:prstClr val="black"/>
                </a:solidFill>
              </a:rPr>
              <a:pPr/>
              <a:t>8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124931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4932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marL="1828800" lvl="4" indent="0"/>
            <a:endParaRPr 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95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901BDA89-8D49-4005-A2AF-33A6C0CEF366}" type="slidenum">
              <a:rPr lang="en-US" sz="1200">
                <a:solidFill>
                  <a:prstClr val="black"/>
                </a:solidFill>
              </a:rPr>
              <a:pPr/>
              <a:t>11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125955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5956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>
              <a:buFontTx/>
              <a:buChar char="•"/>
            </a:pPr>
            <a:endParaRPr lang="en-US" sz="900" smtClean="0"/>
          </a:p>
          <a:p>
            <a:endParaRPr 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6978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80FF6CC3-B82D-4DF2-B859-DDE8C6D12D83}" type="slidenum">
              <a:rPr lang="en-US" sz="1200">
                <a:solidFill>
                  <a:prstClr val="black"/>
                </a:solidFill>
              </a:rPr>
              <a:pPr/>
              <a:t>12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126979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126980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>
              <a:buFontTx/>
              <a:buChar char="•"/>
            </a:pPr>
            <a:endParaRPr lang="en-US" sz="900" smtClean="0"/>
          </a:p>
          <a:p>
            <a:endParaRPr 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936AFF04-1192-49C5-ABA0-38F637D8E489}" type="slidenum">
              <a:rPr lang="en-US" sz="1200">
                <a:solidFill>
                  <a:prstClr val="black"/>
                </a:solidFill>
              </a:rPr>
              <a:pPr/>
              <a:t>15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93187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3188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210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1A663B6A-874B-4F04-95B6-C948A4CC3B4D}" type="slidenum">
              <a:rPr lang="en-US" sz="1200">
                <a:solidFill>
                  <a:prstClr val="black"/>
                </a:solidFill>
              </a:rPr>
              <a:pPr/>
              <a:t>16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94211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4212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endParaRPr 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5234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E46A26FE-EFA0-4799-BCBE-DAA1534A17C6}" type="slidenum">
              <a:rPr lang="en-US" sz="1200">
                <a:solidFill>
                  <a:prstClr val="black"/>
                </a:solidFill>
              </a:rPr>
              <a:pPr/>
              <a:t>17</a:t>
            </a:fld>
            <a:endParaRPr lang="en-US" sz="1200">
              <a:solidFill>
                <a:prstClr val="black"/>
              </a:solidFill>
            </a:endParaRPr>
          </a:p>
        </p:txBody>
      </p:sp>
      <p:sp>
        <p:nvSpPr>
          <p:cNvPr id="95235" name="Rectangle 2"/>
          <p:cNvSpPr>
            <a:spLocks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5236" name="Rectangle 3"/>
          <p:cNvSpPr>
            <a:spLocks noGrp="1" noChangeArrowheads="1"/>
          </p:cNvSpPr>
          <p:nvPr>
            <p:ph type="body" idx="1"/>
          </p:nvPr>
        </p:nvSpPr>
        <p:spPr>
          <a:noFill/>
        </p:spPr>
        <p:txBody>
          <a:bodyPr/>
          <a:lstStyle/>
          <a:p>
            <a:pPr marL="1828800" lvl="4" indent="0"/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516624"/>
            <a:ext cx="7315200" cy="2595025"/>
          </a:xfrm>
        </p:spPr>
        <p:txBody>
          <a:bodyPr>
            <a:normAutofit/>
          </a:bodyPr>
          <a:lstStyle>
            <a:lvl1pPr>
              <a:defRPr sz="48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166530"/>
            <a:ext cx="7315200" cy="1144632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248400" y="1826709"/>
            <a:ext cx="1492499" cy="448445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54524" y="1826709"/>
            <a:ext cx="5241476" cy="448445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65125"/>
            <a:ext cx="8305800" cy="64135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524000"/>
            <a:ext cx="8281988" cy="4684713"/>
          </a:xfrm>
        </p:spPr>
        <p:txBody>
          <a:bodyPr/>
          <a:lstStyle/>
          <a:p>
            <a:pPr lvl="0"/>
            <a:endParaRPr lang="en-US" noProof="0" smtClean="0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prstClr val="white">
                    <a:shade val="50000"/>
                  </a:prstClr>
                </a:solidFill>
              </a:rPr>
              <a:t>October 2011</a:t>
            </a: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000D15C-402F-492A-BBE4-C5D361956852}" type="slidenum">
              <a:rPr lang="en-US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‹#›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6" name="Rectangle 7"/>
          <p:cNvSpPr>
            <a:spLocks noGrp="1" noChangeArrowheads="1"/>
          </p:cNvSpPr>
          <p:nvPr>
            <p:ph type="ftr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>
                <a:solidFill>
                  <a:prstClr val="white">
                    <a:shade val="50000"/>
                  </a:prstClr>
                </a:solidFill>
              </a:rPr>
              <a:t>www.aidsetc.org</a:t>
            </a:r>
          </a:p>
        </p:txBody>
      </p:sp>
    </p:spTree>
    <p:extLst>
      <p:ext uri="{BB962C8B-B14F-4D97-AF65-F5344CB8AC3E}">
        <p14:creationId xmlns:p14="http://schemas.microsoft.com/office/powerpoint/2010/main" val="34480925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017572"/>
            <a:ext cx="7315200" cy="1293592"/>
          </a:xfrm>
        </p:spPr>
        <p:txBody>
          <a:bodyPr anchor="t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3865097"/>
            <a:ext cx="7315200" cy="109843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914400" y="1544715"/>
            <a:ext cx="7315200" cy="115409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914400" y="2743200"/>
            <a:ext cx="3566160" cy="359359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81728" y="2743200"/>
            <a:ext cx="3566160" cy="3595687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6348" y="2743200"/>
            <a:ext cx="3364992" cy="621792"/>
          </a:xfrm>
        </p:spPr>
        <p:txBody>
          <a:bodyPr anchor="b">
            <a:noAutofit/>
          </a:bodyPr>
          <a:lstStyle>
            <a:lvl1pPr marL="0" indent="0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85144" y="2743200"/>
            <a:ext cx="3362062" cy="621792"/>
          </a:xfrm>
        </p:spPr>
        <p:txBody>
          <a:bodyPr anchor="b">
            <a:noAutofit/>
          </a:bodyPr>
          <a:lstStyle>
            <a:lvl1pPr marL="0" indent="0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914400" y="1544715"/>
            <a:ext cx="7315200" cy="1154097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914400" y="3383280"/>
            <a:ext cx="3566160" cy="29535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81727" y="3383280"/>
            <a:ext cx="3566160" cy="295351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1825362"/>
            <a:ext cx="2950936" cy="2173015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21752" y="1826709"/>
            <a:ext cx="4207848" cy="4476614"/>
          </a:xfrm>
        </p:spPr>
        <p:txBody>
          <a:bodyPr anchor="ctr"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4061095"/>
            <a:ext cx="2950936" cy="22453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1828800"/>
            <a:ext cx="2953512" cy="2176272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191000" y="2286000"/>
            <a:ext cx="4038600" cy="3352800"/>
          </a:xfrm>
          <a:solidFill>
            <a:schemeClr val="accent2"/>
          </a:solidFill>
          <a:ln w="12700">
            <a:noFill/>
          </a:ln>
          <a:effectLst>
            <a:reflection blurRad="12700" stA="30000" endPos="30000" dist="31750" dir="5400000" sy="-100000" algn="bl" rotWithShape="0"/>
          </a:effectLst>
          <a:scene3d>
            <a:camera prst="perspectiveRight" fov="2700000">
              <a:rot lat="240000" lon="900000" rev="0"/>
            </a:camera>
            <a:lightRig rig="threePt" dir="t">
              <a:rot lat="0" lon="0" rev="2700000"/>
            </a:lightRig>
          </a:scene3d>
          <a:sp3d/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4059936"/>
            <a:ext cx="2953512" cy="224942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435268" y="573807"/>
            <a:ext cx="86236" cy="572316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8569419" y="573807"/>
            <a:ext cx="576072" cy="572316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4400" y="1544715"/>
            <a:ext cx="7315200" cy="115409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2769833"/>
            <a:ext cx="7315200" cy="353952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07690" y="548797"/>
            <a:ext cx="1189132" cy="29791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alpha val="50000"/>
                  </a:schemeClr>
                </a:solidFill>
              </a:defRPr>
            </a:lvl1pPr>
          </a:lstStyle>
          <a:p>
            <a:fld id="{927A173D-CBC9-429C-B822-61624FFF4BB0}" type="datetimeFigureOut">
              <a:rPr lang="en-US" smtClean="0"/>
              <a:t>12/23/2011</a:t>
            </a:fld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314415" y="548797"/>
            <a:ext cx="941203" cy="30175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05E2DD26-E216-470F-887E-F14DC816D08B}" type="slidenum">
              <a:rPr lang="en-US" smtClean="0"/>
              <a:t>‹#›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08688" y="855956"/>
            <a:ext cx="2246489" cy="301227"/>
          </a:xfrm>
          <a:prstGeom prst="rect">
            <a:avLst/>
          </a:prstGeom>
        </p:spPr>
        <p:txBody>
          <a:bodyPr vert="horz" lIns="91440" tIns="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76" r:id="rId1"/>
    <p:sldLayoutId id="2147483677" r:id="rId2"/>
    <p:sldLayoutId id="2147483678" r:id="rId3"/>
    <p:sldLayoutId id="2147483679" r:id="rId4"/>
    <p:sldLayoutId id="2147483680" r:id="rId5"/>
    <p:sldLayoutId id="2147483681" r:id="rId6"/>
    <p:sldLayoutId id="2147483682" r:id="rId7"/>
    <p:sldLayoutId id="2147483683" r:id="rId8"/>
    <p:sldLayoutId id="2147483684" r:id="rId9"/>
    <p:sldLayoutId id="2147483685" r:id="rId10"/>
    <p:sldLayoutId id="2147483686" r:id="rId11"/>
    <p:sldLayoutId id="2147483687" r:id="rId12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1430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6002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8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4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800" b="1" dirty="0" smtClean="0">
                <a:solidFill>
                  <a:srgbClr val="FFD279"/>
                </a:solidFill>
                <a:latin typeface="Aharoni" pitchFamily="2" charset="-79"/>
                <a:cs typeface="Aharoni" pitchFamily="2" charset="-79"/>
              </a:rPr>
              <a:t>Anti Retroviral drugs</a:t>
            </a:r>
            <a:r>
              <a:rPr lang="en-US" b="1" dirty="0" smtClean="0">
                <a:solidFill>
                  <a:srgbClr val="FFD279"/>
                </a:solidFill>
                <a:latin typeface="Aharoni" pitchFamily="2" charset="-79"/>
                <a:cs typeface="Aharoni" pitchFamily="2" charset="-79"/>
              </a:rPr>
              <a:t/>
            </a:r>
            <a:br>
              <a:rPr lang="en-US" b="1" dirty="0" smtClean="0">
                <a:solidFill>
                  <a:srgbClr val="FFD279"/>
                </a:solidFill>
                <a:latin typeface="Aharoni" pitchFamily="2" charset="-79"/>
                <a:cs typeface="Aharoni" pitchFamily="2" charset="-79"/>
              </a:rPr>
            </a:br>
            <a:r>
              <a:rPr lang="en-US" sz="3100" b="1" dirty="0" smtClean="0">
                <a:solidFill>
                  <a:srgbClr val="FFD279"/>
                </a:solidFill>
                <a:latin typeface="Aharoni" pitchFamily="2" charset="-79"/>
                <a:cs typeface="Aharoni" pitchFamily="2" charset="-79"/>
              </a:rPr>
              <a:t>Adverse </a:t>
            </a:r>
            <a:r>
              <a:rPr lang="en-US" sz="3100" b="1" dirty="0" smtClean="0">
                <a:solidFill>
                  <a:srgbClr val="FFD279"/>
                </a:solidFill>
                <a:latin typeface="Aharoni" pitchFamily="2" charset="-79"/>
                <a:cs typeface="Aharoni" pitchFamily="2" charset="-79"/>
              </a:rPr>
              <a:t>effects and Drug resistance </a:t>
            </a:r>
            <a:r>
              <a:rPr lang="en-US" sz="3100" b="1" dirty="0" smtClean="0">
                <a:solidFill>
                  <a:srgbClr val="FFD279"/>
                </a:solidFill>
                <a:latin typeface="Aharoni" pitchFamily="2" charset="-79"/>
                <a:cs typeface="Aharoni" pitchFamily="2" charset="-79"/>
              </a:rPr>
              <a:t>An overview</a:t>
            </a:r>
            <a:endParaRPr lang="en-US" sz="3100" b="1" dirty="0">
              <a:solidFill>
                <a:srgbClr val="FFD279"/>
              </a:solidFill>
              <a:latin typeface="Aharoni" pitchFamily="2" charset="-79"/>
              <a:cs typeface="Aharoni" pitchFamily="2" charset="-79"/>
            </a:endParaRPr>
          </a:p>
        </p:txBody>
      </p:sp>
    </p:spTree>
    <p:extLst>
      <p:ext uri="{BB962C8B-B14F-4D97-AF65-F5344CB8AC3E}">
        <p14:creationId xmlns:p14="http://schemas.microsoft.com/office/powerpoint/2010/main" val="17781219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629400" y="27709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05AABF7-9CA8-4BA1-86BB-1786AD2F8532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10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473090" name="Rectangle 2"/>
          <p:cNvSpPr>
            <a:spLocks noGrp="1" noChangeArrowheads="1"/>
          </p:cNvSpPr>
          <p:nvPr>
            <p:ph type="title"/>
          </p:nvPr>
        </p:nvSpPr>
        <p:spPr>
          <a:xfrm>
            <a:off x="1828800" y="349250"/>
            <a:ext cx="50292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smtClean="0">
                <a:solidFill>
                  <a:srgbClr val="FFD279"/>
                </a:solidFill>
              </a:rPr>
              <a:t>Adverse Effects: PIs </a:t>
            </a:r>
            <a:r>
              <a:rPr lang="en-US" sz="2000" smtClean="0">
                <a:solidFill>
                  <a:srgbClr val="FFD279"/>
                </a:solidFill>
              </a:rPr>
              <a:t>(3)</a:t>
            </a:r>
          </a:p>
        </p:txBody>
      </p:sp>
      <p:sp>
        <p:nvSpPr>
          <p:cNvPr id="65539" name="Rectangle 4"/>
          <p:cNvSpPr>
            <a:spLocks noGrp="1" noChangeArrowheads="1"/>
          </p:cNvSpPr>
          <p:nvPr>
            <p:ph sz="quarter" idx="13"/>
          </p:nvPr>
        </p:nvSpPr>
        <p:spPr>
          <a:xfrm>
            <a:off x="914400" y="1295400"/>
            <a:ext cx="7848600" cy="4684713"/>
          </a:xfrm>
        </p:spPr>
        <p:txBody>
          <a:bodyPr>
            <a:normAutofit/>
          </a:bodyPr>
          <a:lstStyle/>
          <a:p>
            <a:pPr eaLnBrk="1" hangingPunct="1"/>
            <a:r>
              <a:rPr lang="en-US" b="1" dirty="0" smtClean="0">
                <a:solidFill>
                  <a:srgbClr val="FFD279"/>
                </a:solidFill>
              </a:rPr>
              <a:t>IDV</a:t>
            </a:r>
          </a:p>
          <a:p>
            <a:pPr lvl="1" eaLnBrk="1" hangingPunct="1"/>
            <a:r>
              <a:rPr lang="en-US" dirty="0" smtClean="0"/>
              <a:t>Nephrolithiasis</a:t>
            </a:r>
          </a:p>
          <a:p>
            <a:pPr lvl="1" eaLnBrk="1" hangingPunct="1"/>
            <a:r>
              <a:rPr lang="en-US" dirty="0" smtClean="0"/>
              <a:t>GI intolerance</a:t>
            </a:r>
          </a:p>
          <a:p>
            <a:pPr lvl="1" eaLnBrk="1" hangingPunct="1"/>
            <a:r>
              <a:rPr lang="en-US" dirty="0" smtClean="0"/>
              <a:t>Diabetes/insulin resistance</a:t>
            </a:r>
          </a:p>
          <a:p>
            <a:pPr eaLnBrk="1" hangingPunct="1"/>
            <a:r>
              <a:rPr lang="en-US" b="1" dirty="0" smtClean="0">
                <a:solidFill>
                  <a:srgbClr val="FFD279"/>
                </a:solidFill>
              </a:rPr>
              <a:t>LPV/r </a:t>
            </a:r>
          </a:p>
          <a:p>
            <a:pPr lvl="1" eaLnBrk="1" hangingPunct="1"/>
            <a:r>
              <a:rPr lang="en-US" dirty="0" smtClean="0"/>
              <a:t>GI intolerance</a:t>
            </a:r>
          </a:p>
          <a:p>
            <a:pPr lvl="1" eaLnBrk="1" hangingPunct="1"/>
            <a:r>
              <a:rPr lang="en-US" dirty="0" smtClean="0"/>
              <a:t>Diabetes/insulin resistance</a:t>
            </a:r>
          </a:p>
          <a:p>
            <a:pPr lvl="1" eaLnBrk="1" hangingPunct="1"/>
            <a:r>
              <a:rPr lang="en-US" dirty="0" smtClean="0"/>
              <a:t>Possible increased risk of MI</a:t>
            </a:r>
          </a:p>
          <a:p>
            <a:pPr lvl="1" eaLnBrk="1" hangingPunct="1"/>
            <a:r>
              <a:rPr lang="en-US" dirty="0" smtClean="0"/>
              <a:t>PR and QT prolongation</a:t>
            </a:r>
          </a:p>
          <a:p>
            <a:pPr eaLnBrk="1" hangingPunct="1"/>
            <a:r>
              <a:rPr lang="en-US" b="1" dirty="0" smtClean="0">
                <a:solidFill>
                  <a:srgbClr val="FFD279"/>
                </a:solidFill>
              </a:rPr>
              <a:t>NFV</a:t>
            </a:r>
            <a:r>
              <a:rPr lang="en-US" sz="3200" b="1" dirty="0" smtClean="0">
                <a:solidFill>
                  <a:srgbClr val="FFD279"/>
                </a:solidFill>
              </a:rPr>
              <a:t> </a:t>
            </a:r>
          </a:p>
          <a:p>
            <a:pPr lvl="1" eaLnBrk="1" hangingPunct="1"/>
            <a:r>
              <a:rPr lang="en-US" dirty="0" smtClean="0"/>
              <a:t>Diarrhea</a:t>
            </a:r>
          </a:p>
          <a:p>
            <a:pPr eaLnBrk="1" hangingPunct="1"/>
            <a:endParaRPr lang="en-US" sz="3600" dirty="0" smtClean="0"/>
          </a:p>
        </p:txBody>
      </p:sp>
    </p:spTree>
    <p:extLst>
      <p:ext uri="{BB962C8B-B14F-4D97-AF65-F5344CB8AC3E}">
        <p14:creationId xmlns:p14="http://schemas.microsoft.com/office/powerpoint/2010/main" val="42400614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897511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1551686-D017-4236-BEFE-850F0172E782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11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363522" name="Rectangle 2"/>
          <p:cNvSpPr>
            <a:spLocks noGrp="1" noChangeArrowheads="1"/>
          </p:cNvSpPr>
          <p:nvPr>
            <p:ph type="title"/>
          </p:nvPr>
        </p:nvSpPr>
        <p:spPr>
          <a:xfrm>
            <a:off x="1828800" y="304800"/>
            <a:ext cx="49530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PIs </a:t>
            </a:r>
            <a:r>
              <a:rPr lang="en-US" sz="2000" dirty="0" smtClean="0">
                <a:solidFill>
                  <a:srgbClr val="FFD279"/>
                </a:solidFill>
              </a:rPr>
              <a:t>(4)</a:t>
            </a:r>
          </a:p>
        </p:txBody>
      </p:sp>
      <p:sp>
        <p:nvSpPr>
          <p:cNvPr id="66563" name="Rectangle 3"/>
          <p:cNvSpPr>
            <a:spLocks noGrp="1" noChangeArrowheads="1"/>
          </p:cNvSpPr>
          <p:nvPr>
            <p:ph sz="quarter" idx="13"/>
          </p:nvPr>
        </p:nvSpPr>
        <p:spPr>
          <a:xfrm>
            <a:off x="609600" y="1219200"/>
            <a:ext cx="7620000" cy="5294313"/>
          </a:xfrm>
        </p:spPr>
        <p:txBody>
          <a:bodyPr>
            <a:normAutofit/>
          </a:bodyPr>
          <a:lstStyle/>
          <a:p>
            <a:pPr eaLnBrk="1" hangingPunct="1"/>
            <a:r>
              <a:rPr lang="en-US" sz="2400" b="1" dirty="0" smtClean="0">
                <a:solidFill>
                  <a:srgbClr val="FFD279"/>
                </a:solidFill>
              </a:rPr>
              <a:t>RTV</a:t>
            </a:r>
            <a:r>
              <a:rPr lang="en-US" sz="2000" b="1" dirty="0" smtClean="0">
                <a:solidFill>
                  <a:srgbClr val="FFD279"/>
                </a:solidFill>
              </a:rPr>
              <a:t> </a:t>
            </a:r>
            <a:endParaRPr lang="en-US" sz="2400" b="1" dirty="0" smtClean="0">
              <a:solidFill>
                <a:srgbClr val="FFD279"/>
              </a:solidFill>
            </a:endParaRPr>
          </a:p>
          <a:p>
            <a:pPr lvl="1" eaLnBrk="1" hangingPunct="1"/>
            <a:r>
              <a:rPr lang="en-US" sz="2000" dirty="0" smtClean="0"/>
              <a:t>GI intolerance</a:t>
            </a:r>
          </a:p>
          <a:p>
            <a:pPr lvl="1" eaLnBrk="1" hangingPunct="1"/>
            <a:r>
              <a:rPr lang="en-US" sz="2000" dirty="0" smtClean="0"/>
              <a:t>Hepatitis</a:t>
            </a:r>
            <a:endParaRPr lang="en-US" dirty="0" smtClean="0"/>
          </a:p>
          <a:p>
            <a:pPr eaLnBrk="1" hangingPunct="1"/>
            <a:r>
              <a:rPr lang="en-US" sz="2400" b="1" dirty="0" smtClean="0">
                <a:solidFill>
                  <a:srgbClr val="FFD279"/>
                </a:solidFill>
              </a:rPr>
              <a:t>SQV</a:t>
            </a:r>
            <a:r>
              <a:rPr lang="en-US" b="1" dirty="0" smtClean="0">
                <a:solidFill>
                  <a:srgbClr val="FFD279"/>
                </a:solidFill>
              </a:rPr>
              <a:t> </a:t>
            </a:r>
          </a:p>
          <a:p>
            <a:pPr lvl="1" eaLnBrk="1" hangingPunct="1"/>
            <a:r>
              <a:rPr lang="en-US" sz="2000" dirty="0" smtClean="0"/>
              <a:t>GI intolerance</a:t>
            </a:r>
          </a:p>
          <a:p>
            <a:pPr lvl="1" eaLnBrk="1" hangingPunct="1"/>
            <a:r>
              <a:rPr lang="en-US" sz="2000" dirty="0" smtClean="0"/>
              <a:t>PR and QT prolongation</a:t>
            </a:r>
          </a:p>
          <a:p>
            <a:pPr eaLnBrk="1" hangingPunct="1"/>
            <a:r>
              <a:rPr lang="en-US" sz="2400" b="1" dirty="0" smtClean="0">
                <a:solidFill>
                  <a:srgbClr val="FFD279"/>
                </a:solidFill>
              </a:rPr>
              <a:t>TPV</a:t>
            </a:r>
            <a:r>
              <a:rPr lang="en-US" b="1" dirty="0" smtClean="0">
                <a:solidFill>
                  <a:srgbClr val="FFD279"/>
                </a:solidFill>
              </a:rPr>
              <a:t> </a:t>
            </a:r>
          </a:p>
          <a:p>
            <a:pPr lvl="1" eaLnBrk="1" hangingPunct="1"/>
            <a:r>
              <a:rPr lang="en-US" sz="2000" dirty="0" smtClean="0"/>
              <a:t>GI intolerance</a:t>
            </a:r>
          </a:p>
          <a:p>
            <a:pPr lvl="1" eaLnBrk="1" hangingPunct="1"/>
            <a:r>
              <a:rPr lang="en-US" sz="2000" dirty="0" smtClean="0"/>
              <a:t>Rash</a:t>
            </a:r>
          </a:p>
          <a:p>
            <a:pPr lvl="1" eaLnBrk="1" hangingPunct="1"/>
            <a:r>
              <a:rPr lang="en-US" sz="2000" dirty="0" smtClean="0"/>
              <a:t>Hyperlipidemia</a:t>
            </a:r>
          </a:p>
          <a:p>
            <a:pPr lvl="1" eaLnBrk="1" hangingPunct="1"/>
            <a:r>
              <a:rPr lang="en-US" sz="2000" dirty="0" smtClean="0"/>
              <a:t>Liver toxicity </a:t>
            </a:r>
          </a:p>
          <a:p>
            <a:pPr lvl="1" eaLnBrk="1" hangingPunct="1"/>
            <a:r>
              <a:rPr lang="en-US" sz="2000" dirty="0" smtClean="0"/>
              <a:t>Contraindicated if moderate-to-severe hepatic insufficiency</a:t>
            </a:r>
          </a:p>
          <a:p>
            <a:pPr lvl="1" eaLnBrk="1" hangingPunct="1"/>
            <a:r>
              <a:rPr lang="en-US" sz="2000" dirty="0" smtClean="0"/>
              <a:t>Cases of intracranial hemorrhage</a:t>
            </a:r>
          </a:p>
          <a:p>
            <a:pPr eaLnBrk="1" hangingPunct="1">
              <a:buFont typeface="Wingdings" pitchFamily="2" charset="2"/>
              <a:buNone/>
            </a:pP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8951551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705600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F4E593D-8A5D-4582-8742-00B30CC959AC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12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474114" name="Rectangle 2"/>
          <p:cNvSpPr>
            <a:spLocks noGrp="1" noChangeArrowheads="1"/>
          </p:cNvSpPr>
          <p:nvPr>
            <p:ph type="title"/>
          </p:nvPr>
        </p:nvSpPr>
        <p:spPr>
          <a:xfrm>
            <a:off x="1828800" y="425450"/>
            <a:ext cx="49530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II</a:t>
            </a:r>
            <a:endParaRPr lang="en-US" sz="2400" dirty="0" smtClean="0">
              <a:solidFill>
                <a:srgbClr val="FFD279"/>
              </a:solidFill>
            </a:endParaRPr>
          </a:p>
        </p:txBody>
      </p:sp>
      <p:sp>
        <p:nvSpPr>
          <p:cNvPr id="67587" name="Rectangle 3"/>
          <p:cNvSpPr>
            <a:spLocks noGrp="1" noChangeArrowheads="1"/>
          </p:cNvSpPr>
          <p:nvPr>
            <p:ph sz="quarter" idx="13"/>
          </p:nvPr>
        </p:nvSpPr>
        <p:spPr>
          <a:xfrm>
            <a:off x="609600" y="1487488"/>
            <a:ext cx="7391400" cy="5294312"/>
          </a:xfrm>
        </p:spPr>
        <p:txBody>
          <a:bodyPr/>
          <a:lstStyle/>
          <a:p>
            <a:pPr eaLnBrk="1" hangingPunct="1"/>
            <a:r>
              <a:rPr lang="en-US" b="1" dirty="0" smtClean="0">
                <a:solidFill>
                  <a:srgbClr val="FFD279"/>
                </a:solidFill>
              </a:rPr>
              <a:t>RAL </a:t>
            </a:r>
          </a:p>
          <a:p>
            <a:pPr lvl="1" eaLnBrk="1" hangingPunct="1"/>
            <a:r>
              <a:rPr lang="en-US" dirty="0" smtClean="0"/>
              <a:t>Nausea</a:t>
            </a:r>
          </a:p>
          <a:p>
            <a:pPr lvl="1" eaLnBrk="1" hangingPunct="1"/>
            <a:r>
              <a:rPr lang="en-US" dirty="0" smtClean="0"/>
              <a:t>Headache</a:t>
            </a:r>
          </a:p>
          <a:p>
            <a:pPr lvl="1" eaLnBrk="1" hangingPunct="1"/>
            <a:r>
              <a:rPr lang="en-US" dirty="0" smtClean="0"/>
              <a:t>Diarrhea</a:t>
            </a:r>
          </a:p>
          <a:p>
            <a:pPr lvl="1" eaLnBrk="1" hangingPunct="1"/>
            <a:r>
              <a:rPr lang="en-US" dirty="0" smtClean="0"/>
              <a:t>CPK elevation</a:t>
            </a:r>
          </a:p>
          <a:p>
            <a:pPr eaLnBrk="1" hangingPunct="1"/>
            <a:endParaRPr lang="en-US" dirty="0" smtClean="0"/>
          </a:p>
          <a:p>
            <a:pPr lvl="1" eaLnBrk="1" hangingPunct="1"/>
            <a:endParaRPr lang="en-US" dirty="0" smtClean="0"/>
          </a:p>
          <a:p>
            <a:pPr eaLnBrk="1" hangingPunct="1">
              <a:buFont typeface="Wingdings" pitchFamily="2" charset="2"/>
              <a:buNone/>
            </a:pPr>
            <a:endParaRPr lang="en-US" sz="2400" dirty="0" smtClean="0"/>
          </a:p>
        </p:txBody>
      </p:sp>
    </p:spTree>
    <p:extLst>
      <p:ext uri="{BB962C8B-B14F-4D97-AF65-F5344CB8AC3E}">
        <p14:creationId xmlns:p14="http://schemas.microsoft.com/office/powerpoint/2010/main" val="101938264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7010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533400"/>
            <a:ext cx="89916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CCR5 Antagonist</a:t>
            </a:r>
          </a:p>
        </p:txBody>
      </p:sp>
      <p:sp>
        <p:nvSpPr>
          <p:cNvPr id="68611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6248400" cy="4114800"/>
          </a:xfrm>
        </p:spPr>
        <p:txBody>
          <a:bodyPr/>
          <a:lstStyle/>
          <a:p>
            <a:pPr eaLnBrk="1" hangingPunct="1"/>
            <a:r>
              <a:rPr lang="en-US" sz="2800" b="1" dirty="0" smtClean="0">
                <a:solidFill>
                  <a:srgbClr val="FFD279"/>
                </a:solidFill>
              </a:rPr>
              <a:t>MVC </a:t>
            </a:r>
          </a:p>
          <a:p>
            <a:pPr lvl="1" eaLnBrk="1" hangingPunct="1"/>
            <a:r>
              <a:rPr lang="en-US" sz="2400" dirty="0" smtClean="0"/>
              <a:t>Drug-drug interactions</a:t>
            </a:r>
          </a:p>
          <a:p>
            <a:pPr lvl="1" eaLnBrk="1" hangingPunct="1"/>
            <a:r>
              <a:rPr lang="en-US" sz="2400" dirty="0" smtClean="0"/>
              <a:t>Rash</a:t>
            </a:r>
          </a:p>
          <a:p>
            <a:pPr lvl="1" eaLnBrk="1" hangingPunct="1"/>
            <a:r>
              <a:rPr lang="en-US" sz="2400" dirty="0" smtClean="0"/>
              <a:t>Abdominal pain</a:t>
            </a:r>
          </a:p>
          <a:p>
            <a:pPr lvl="1" eaLnBrk="1" hangingPunct="1"/>
            <a:r>
              <a:rPr lang="en-US" sz="2400" dirty="0" smtClean="0"/>
              <a:t>Upper respiratory tract infections</a:t>
            </a:r>
          </a:p>
          <a:p>
            <a:pPr lvl="1" eaLnBrk="1" hangingPunct="1"/>
            <a:r>
              <a:rPr lang="en-US" sz="2400" dirty="0" smtClean="0"/>
              <a:t>Cough</a:t>
            </a:r>
          </a:p>
          <a:p>
            <a:pPr lvl="1" eaLnBrk="1" hangingPunct="1"/>
            <a:r>
              <a:rPr lang="en-US" sz="2400" dirty="0" smtClean="0"/>
              <a:t>Hepatotoxicity</a:t>
            </a:r>
          </a:p>
          <a:p>
            <a:pPr lvl="1" eaLnBrk="1" hangingPunct="1"/>
            <a:r>
              <a:rPr lang="en-US" sz="2400" dirty="0" smtClean="0"/>
              <a:t>Musculoskeletal symptoms</a:t>
            </a:r>
          </a:p>
          <a:p>
            <a:pPr lvl="1" eaLnBrk="1" hangingPunct="1"/>
            <a:r>
              <a:rPr lang="en-US" sz="2400" dirty="0" smtClean="0"/>
              <a:t>Orthostatic hypotension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897511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BB6C658-87A4-4410-9E22-D69DBDE7E756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13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618826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3346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457200"/>
            <a:ext cx="91440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Fusion Inhibitor</a:t>
            </a:r>
          </a:p>
        </p:txBody>
      </p:sp>
      <p:sp>
        <p:nvSpPr>
          <p:cNvPr id="69635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600200"/>
            <a:ext cx="7086600" cy="2362200"/>
          </a:xfrm>
        </p:spPr>
        <p:txBody>
          <a:bodyPr/>
          <a:lstStyle/>
          <a:p>
            <a:pPr eaLnBrk="1" hangingPunct="1"/>
            <a:r>
              <a:rPr lang="en-US" sz="2800" b="1" dirty="0" smtClean="0">
                <a:solidFill>
                  <a:srgbClr val="FFD279"/>
                </a:solidFill>
              </a:rPr>
              <a:t>ENF </a:t>
            </a:r>
          </a:p>
          <a:p>
            <a:pPr lvl="1" eaLnBrk="1" hangingPunct="1"/>
            <a:r>
              <a:rPr lang="en-US" sz="2400" dirty="0" smtClean="0"/>
              <a:t>Injection-site reactions</a:t>
            </a:r>
          </a:p>
          <a:p>
            <a:pPr lvl="1" eaLnBrk="1" hangingPunct="1"/>
            <a:r>
              <a:rPr lang="en-US" sz="2400" dirty="0" smtClean="0"/>
              <a:t>HSR</a:t>
            </a:r>
          </a:p>
          <a:p>
            <a:pPr lvl="1" eaLnBrk="1" hangingPunct="1"/>
            <a:r>
              <a:rPr lang="en-US" sz="2400" dirty="0" smtClean="0"/>
              <a:t>Increased risk of bacterial pneumonia</a:t>
            </a:r>
          </a:p>
          <a:p>
            <a:pPr eaLnBrk="1" hangingPunct="1">
              <a:buFont typeface="Wingdings" pitchFamily="2" charset="2"/>
              <a:buNone/>
            </a:pPr>
            <a:endParaRPr lang="en-US" sz="2800" dirty="0" smtClean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705600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CB7ABC8-4E34-45CE-96C8-F4FADCA7A819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14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9010161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02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" y="533400"/>
            <a:ext cx="90678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Testing for Drug Resistance</a:t>
            </a:r>
          </a:p>
        </p:txBody>
      </p:sp>
      <p:sp>
        <p:nvSpPr>
          <p:cNvPr id="19459" name="Rectangle 3"/>
          <p:cNvSpPr>
            <a:spLocks noGrp="1" noChangeArrowheads="1"/>
          </p:cNvSpPr>
          <p:nvPr>
            <p:ph idx="1"/>
          </p:nvPr>
        </p:nvSpPr>
        <p:spPr>
          <a:xfrm>
            <a:off x="304800" y="1295400"/>
            <a:ext cx="8229600" cy="51816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800" dirty="0" smtClean="0"/>
              <a:t>Before initiation of ART: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Transmitted resistance in 6-16% of HIV-infected patients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In absence of therapy, resistance mutations may decline over time and become undetectable by current assays, but may persist and cause treatment failure when ART is started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Identification of resistance mutations may optimize treatment outcomes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Resistance testing (genotype) recommended for all at entry to care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Recommended for all pregnant women</a:t>
            </a:r>
          </a:p>
          <a:p>
            <a:pPr eaLnBrk="1" hangingPunct="1">
              <a:lnSpc>
                <a:spcPct val="90000"/>
              </a:lnSpc>
            </a:pPr>
            <a:r>
              <a:rPr lang="en-US" sz="2800" dirty="0" smtClean="0"/>
              <a:t>Patients with </a:t>
            </a:r>
            <a:r>
              <a:rPr lang="en-US" sz="2800" dirty="0" err="1" smtClean="0"/>
              <a:t>virologic</a:t>
            </a:r>
            <a:r>
              <a:rPr lang="en-US" sz="2800" dirty="0" smtClean="0"/>
              <a:t> failure: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Perform while patient is taking ART, or </a:t>
            </a:r>
            <a:r>
              <a:rPr lang="en-US" sz="2000" dirty="0" smtClean="0">
                <a:cs typeface="Arial" charset="0"/>
              </a:rPr>
              <a:t>≤4 weeks after</a:t>
            </a:r>
            <a:br>
              <a:rPr lang="en-US" sz="2000" dirty="0" smtClean="0">
                <a:cs typeface="Arial" charset="0"/>
              </a:rPr>
            </a:br>
            <a:r>
              <a:rPr lang="en-US" sz="2000" dirty="0" smtClean="0">
                <a:cs typeface="Arial" charset="0"/>
              </a:rPr>
              <a:t>discontinuing therapy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Interpret in combination with history of ARV exposure</a:t>
            </a:r>
            <a:br>
              <a:rPr lang="en-US" sz="2000" dirty="0" smtClean="0"/>
            </a:br>
            <a:r>
              <a:rPr lang="en-US" sz="2000" dirty="0" smtClean="0"/>
              <a:t>and ARV adherence</a:t>
            </a: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705600" y="2286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D5BC7AE-A82F-44D1-9D0B-2F79312AC218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15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68096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705600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9A31678-F396-49CB-BA5D-A6D00328FF43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16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308226" name="Rectangle 2"/>
          <p:cNvSpPr>
            <a:spLocks noGrp="1" noChangeArrowheads="1"/>
          </p:cNvSpPr>
          <p:nvPr>
            <p:ph type="title"/>
          </p:nvPr>
        </p:nvSpPr>
        <p:spPr>
          <a:xfrm>
            <a:off x="228600" y="152400"/>
            <a:ext cx="8839200" cy="1190625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Drug Resistance Testing: Recommendations</a:t>
            </a:r>
          </a:p>
        </p:txBody>
      </p:sp>
      <p:graphicFrame>
        <p:nvGraphicFramePr>
          <p:cNvPr id="308528" name="Group 304"/>
          <p:cNvGraphicFramePr>
            <a:graphicFrameLocks noGrp="1"/>
          </p:cNvGraphicFramePr>
          <p:nvPr>
            <p:ph sz="quarter" idx="13"/>
          </p:nvPr>
        </p:nvGraphicFramePr>
        <p:xfrm>
          <a:off x="457200" y="1512888"/>
          <a:ext cx="8229600" cy="4425950"/>
        </p:xfrm>
        <a:graphic>
          <a:graphicData uri="http://schemas.openxmlformats.org/drawingml/2006/table">
            <a:tbl>
              <a:tblPr/>
              <a:tblGrid>
                <a:gridCol w="2743200"/>
                <a:gridCol w="5486400"/>
              </a:tblGrid>
              <a:tr h="457226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RECOMMENDED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23" marB="4572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COMMENT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57285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Acute HIV infection, regardless of whether treatment is to be started</a:t>
                      </a:r>
                    </a:p>
                  </a:txBody>
                  <a:tcPr marT="45723" marB="4572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To determine if resistant virus was transmitted; guide treatment decisions.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If treatment is deferred, consider repeat testing at time of ART initiation.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Genotype preferred.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5866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Chronic HIV infection, at entry into care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23" marB="4572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Transmitted drug-resistant virus is common in some areas; is more likely to be detected earlier in the course of HIV infection.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If treatment is deferred, consider repeat testing at time of ART initiation.</a:t>
                      </a:r>
                      <a:b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Genotype preferred to phenotype.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Consider integrase genotypic resistance assay if integrase inhibitor resistance is a concern.</a:t>
                      </a: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598527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553200" y="2286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ADDACA90-DCE6-476B-AEF3-9630B8FDB7AF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17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368666" name="Rectangle 26"/>
          <p:cNvSpPr>
            <a:spLocks noGrp="1" noChangeArrowheads="1"/>
          </p:cNvSpPr>
          <p:nvPr>
            <p:ph type="title"/>
          </p:nvPr>
        </p:nvSpPr>
        <p:spPr>
          <a:xfrm>
            <a:off x="152400" y="228600"/>
            <a:ext cx="8915400" cy="1190625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Drug Resistance Testing: Recommendations </a:t>
            </a:r>
            <a:r>
              <a:rPr lang="en-US" sz="2000" dirty="0" smtClean="0">
                <a:solidFill>
                  <a:srgbClr val="FFD279"/>
                </a:solidFill>
              </a:rPr>
              <a:t>(2)</a:t>
            </a:r>
          </a:p>
        </p:txBody>
      </p:sp>
      <p:graphicFrame>
        <p:nvGraphicFramePr>
          <p:cNvPr id="368737" name="Group 97"/>
          <p:cNvGraphicFramePr>
            <a:graphicFrameLocks noGrp="1"/>
          </p:cNvGraphicFramePr>
          <p:nvPr>
            <p:ph sz="quarter" idx="13"/>
          </p:nvPr>
        </p:nvGraphicFramePr>
        <p:xfrm>
          <a:off x="457200" y="1524000"/>
          <a:ext cx="7924800" cy="5070475"/>
        </p:xfrm>
        <a:graphic>
          <a:graphicData uri="http://schemas.openxmlformats.org/drawingml/2006/table">
            <a:tbl>
              <a:tblPr/>
              <a:tblGrid>
                <a:gridCol w="2743200"/>
                <a:gridCol w="5181600"/>
              </a:tblGrid>
              <a:tr h="487381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RECOMMENDED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22" marB="4572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COMMENT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4800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Virologic failure during ART</a:t>
                      </a:r>
                    </a:p>
                  </a:txBody>
                  <a:tcPr marT="45722" marB="4572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To assist in selecting active drugs for a new regimen.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Genotype preferred if patient on 1st or 2nd regimen; add phenotype if known or suspected complex drug resistance pattern.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If virologic failure on integrase inhibitor or fusion inhibitor, consider specific genotypic testing for resistance to these to determine whether to continue them.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(Coreceptor tropism assay if considering use of CCR5 antagonist; consider if virologic failure on CCR5 antagonist.)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035089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Suboptimal suppression of viral load after starting ART</a:t>
                      </a:r>
                    </a:p>
                  </a:txBody>
                  <a:tcPr marT="45722" marB="4572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To assist in selecting active drugs for a new regimen.</a:t>
                      </a:r>
                    </a:p>
                  </a:txBody>
                  <a:tcPr marT="45722" marB="45722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953154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629400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FA17299-BA91-4190-A1BD-60F015BAB602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18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445456" name="Rectangle 16"/>
          <p:cNvSpPr>
            <a:spLocks noGrp="1" noChangeArrowheads="1"/>
          </p:cNvSpPr>
          <p:nvPr>
            <p:ph type="title"/>
          </p:nvPr>
        </p:nvSpPr>
        <p:spPr>
          <a:xfrm>
            <a:off x="0" y="304800"/>
            <a:ext cx="9144000" cy="1190625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Drug Resistance Testing: Recommendations </a:t>
            </a:r>
            <a:r>
              <a:rPr lang="en-US" sz="2000" dirty="0" smtClean="0">
                <a:solidFill>
                  <a:srgbClr val="FFD279"/>
                </a:solidFill>
              </a:rPr>
              <a:t>(3)</a:t>
            </a:r>
          </a:p>
        </p:txBody>
      </p:sp>
      <p:graphicFrame>
        <p:nvGraphicFramePr>
          <p:cNvPr id="445462" name="Group 22"/>
          <p:cNvGraphicFramePr>
            <a:graphicFrameLocks noGrp="1"/>
          </p:cNvGraphicFramePr>
          <p:nvPr>
            <p:ph sz="quarter" idx="13"/>
          </p:nvPr>
        </p:nvGraphicFramePr>
        <p:xfrm>
          <a:off x="914400" y="1905000"/>
          <a:ext cx="7543800" cy="2709863"/>
        </p:xfrm>
        <a:graphic>
          <a:graphicData uri="http://schemas.openxmlformats.org/drawingml/2006/table">
            <a:tbl>
              <a:tblPr/>
              <a:tblGrid>
                <a:gridCol w="2663825"/>
                <a:gridCol w="4879975"/>
              </a:tblGrid>
              <a:tr h="5334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RECOMMENDED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23" marB="4572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COMMENT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17642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Pregnancy</a:t>
                      </a:r>
                    </a:p>
                  </a:txBody>
                  <a:tcPr marT="45723" marB="45723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Recommended before initiation of ART or prophylaxis. 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Recommended for all on ART with detectable HIV RNA levels.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Genotype usually preferred; add phenotype if complex drug resistance mutation pattern.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23" marB="45723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70029959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9730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" y="304800"/>
            <a:ext cx="9067800" cy="1190625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Drug Resistance Testing: Recommendations </a:t>
            </a:r>
            <a:r>
              <a:rPr lang="en-US" sz="2000" dirty="0" smtClean="0">
                <a:solidFill>
                  <a:srgbClr val="FFD279"/>
                </a:solidFill>
              </a:rPr>
              <a:t>(4)</a:t>
            </a:r>
          </a:p>
        </p:txBody>
      </p:sp>
      <p:graphicFrame>
        <p:nvGraphicFramePr>
          <p:cNvPr id="329789" name="Group 61"/>
          <p:cNvGraphicFramePr>
            <a:graphicFrameLocks noGrp="1"/>
          </p:cNvGraphicFramePr>
          <p:nvPr>
            <p:ph type="tbl" idx="1"/>
          </p:nvPr>
        </p:nvGraphicFramePr>
        <p:xfrm>
          <a:off x="914400" y="1905000"/>
          <a:ext cx="7543800" cy="3078163"/>
        </p:xfrm>
        <a:graphic>
          <a:graphicData uri="http://schemas.openxmlformats.org/drawingml/2006/table">
            <a:tbl>
              <a:tblPr/>
              <a:tblGrid>
                <a:gridCol w="3352800"/>
                <a:gridCol w="4191000"/>
              </a:tblGrid>
              <a:tr h="701024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NOT USUALLY RECOMMENDED</a:t>
                      </a: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2" marB="4571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COMMENT</a:t>
                      </a:r>
                    </a:p>
                  </a:txBody>
                  <a:tcPr marT="45712" marB="4571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67611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After discontinuation</a:t>
                      </a:r>
                      <a:b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</a:b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(&gt;4 weeks) of ARVs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endParaRPr kumimoji="0" 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12" marB="4571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Resistance mutations may become minor species in the absence of selective drug pressure</a:t>
                      </a:r>
                    </a:p>
                  </a:txBody>
                  <a:tcPr marT="45712" marB="4571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701024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Plasma HIV RNA &lt;500 copies/mL</a:t>
                      </a:r>
                    </a:p>
                  </a:txBody>
                  <a:tcPr marT="45712" marB="4571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Resistance assays cannot consistently be performed if HIV RNA is low</a:t>
                      </a:r>
                    </a:p>
                  </a:txBody>
                  <a:tcPr marT="45712" marB="45712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2289696D-030C-4E94-9FA6-212A9BF3A8E4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19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2"/>
          </p:nvPr>
        </p:nvSpPr>
        <p:spPr>
          <a:xfrm>
            <a:off x="6629400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822259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67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81000"/>
            <a:ext cx="91440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Current ARV Medications</a:t>
            </a:r>
          </a:p>
        </p:txBody>
      </p:sp>
      <p:graphicFrame>
        <p:nvGraphicFramePr>
          <p:cNvPr id="412813" name="Group 141"/>
          <p:cNvGraphicFramePr>
            <a:graphicFrameLocks noGrp="1"/>
          </p:cNvGraphicFramePr>
          <p:nvPr>
            <p:ph type="tbl" idx="1"/>
            <p:extLst>
              <p:ext uri="{D42A27DB-BD31-4B8C-83A1-F6EECF244321}">
                <p14:modId xmlns:p14="http://schemas.microsoft.com/office/powerpoint/2010/main" val="1140672629"/>
              </p:ext>
            </p:extLst>
          </p:nvPr>
        </p:nvGraphicFramePr>
        <p:xfrm>
          <a:off x="304800" y="1143000"/>
          <a:ext cx="8763000" cy="6076950"/>
        </p:xfrm>
        <a:graphic>
          <a:graphicData uri="http://schemas.openxmlformats.org/drawingml/2006/table">
            <a:tbl>
              <a:tblPr/>
              <a:tblGrid>
                <a:gridCol w="2971800"/>
                <a:gridCol w="2819400"/>
                <a:gridCol w="2971800"/>
              </a:tblGrid>
              <a:tr h="6076950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D279"/>
                          </a:solidFill>
                          <a:effectLst/>
                          <a:latin typeface="Arial" charset="0"/>
                        </a:rPr>
                        <a:t>NRTI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Abacavir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(ABC)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Didanosine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ddI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Emtricitabine (FTC)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Lamivudine (3TC)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Stavudine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(d4T)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Tenofovir (TDF)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Zidovudine (AZT, ZDV)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	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D279"/>
                          </a:solidFill>
                          <a:effectLst/>
                          <a:latin typeface="Arial" charset="0"/>
                        </a:rPr>
                        <a:t>NNRTI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Delavirdine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(DLV)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Efavirenz (EFV)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Etravirine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(ETR)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Nevirapine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(NVP)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Rilpivirine (RPV)	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endParaRPr kumimoji="0" lang="en-US" sz="20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marT="45702" marB="45702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D279"/>
                          </a:solidFill>
                          <a:effectLst/>
                          <a:latin typeface="Arial" charset="0"/>
                        </a:rPr>
                        <a:t>PI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Atazanavir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(ATV)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Darunavir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(DRV)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Fosamprenavir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(FPV)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Indinavir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(IDV)	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Lopinavir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(LPV)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Nelfinavir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(NFV)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Ritonavir (RTV)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Saquinavir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(SQV)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Tipranavir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(TPV)	</a:t>
                      </a:r>
                    </a:p>
                  </a:txBody>
                  <a:tcPr marT="45702" marB="45702" horzOverflow="overflow">
                    <a:lnL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rgbClr val="FFD279"/>
                          </a:solidFill>
                          <a:effectLst/>
                          <a:latin typeface="Arial" charset="0"/>
                        </a:rPr>
                        <a:t>Integrase</a:t>
                      </a: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D279"/>
                          </a:solidFill>
                          <a:effectLst/>
                          <a:latin typeface="Arial" charset="0"/>
                        </a:rPr>
                        <a:t> Inhibitor (II)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Raltegravir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(RAL)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endParaRPr kumimoji="0" lang="en-US" sz="12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D279"/>
                          </a:solidFill>
                          <a:effectLst/>
                          <a:latin typeface="Arial" charset="0"/>
                        </a:rPr>
                        <a:t>Fusion Inhibitor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Enfuvirtide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(ENF, T-20)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	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2400" b="1" i="0" u="none" strike="noStrike" cap="none" normalizeH="0" baseline="0" dirty="0" smtClean="0">
                          <a:ln>
                            <a:noFill/>
                          </a:ln>
                          <a:solidFill>
                            <a:srgbClr val="FFD279"/>
                          </a:solidFill>
                          <a:effectLst/>
                          <a:latin typeface="Arial" charset="0"/>
                        </a:rPr>
                        <a:t>CCR5 Antagonist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Char char="§"/>
                        <a:tabLst/>
                      </a:pP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</a:t>
                      </a:r>
                      <a:r>
                        <a:rPr kumimoji="0" lang="en-US" sz="2000" b="0" i="0" u="none" strike="noStrike" cap="none" normalizeH="0" baseline="0" dirty="0" err="1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Maraviroc</a:t>
                      </a:r>
                      <a:r>
                        <a:rPr kumimoji="0" 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(MVC)	</a:t>
                      </a:r>
                    </a:p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>
                          <a:srgbClr val="CCFF33"/>
                        </a:buClr>
                        <a:buSzTx/>
                        <a:buFont typeface="Wingdings" pitchFamily="2" charset="2"/>
                        <a:buNone/>
                        <a:tabLst/>
                      </a:pPr>
                      <a:r>
                        <a:rPr kumimoji="0" lang="en-US" sz="12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	</a:t>
                      </a:r>
                    </a:p>
                  </a:txBody>
                  <a:tcPr marT="45702" marB="45702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" name="Slide Number Placeholder 3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B0AF0F4A-0AC8-4660-BE15-147F58FDBA8B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2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2"/>
          </p:nvPr>
        </p:nvSpPr>
        <p:spPr>
          <a:xfrm>
            <a:off x="7010400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030360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273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228600"/>
            <a:ext cx="9067800" cy="1190625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Other Assessment and</a:t>
            </a:r>
            <a:br>
              <a:rPr lang="en-US" dirty="0" smtClean="0">
                <a:solidFill>
                  <a:srgbClr val="FFD279"/>
                </a:solidFill>
              </a:rPr>
            </a:br>
            <a:r>
              <a:rPr lang="en-US" dirty="0" smtClean="0">
                <a:solidFill>
                  <a:srgbClr val="FFD279"/>
                </a:solidFill>
              </a:rPr>
              <a:t>Monitoring Studies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idx="1"/>
          </p:nvPr>
        </p:nvSpPr>
        <p:spPr>
          <a:xfrm>
            <a:off x="533400" y="1447800"/>
            <a:ext cx="8763000" cy="4953000"/>
          </a:xfrm>
        </p:spPr>
        <p:txBody>
          <a:bodyPr>
            <a:normAutofit/>
          </a:bodyPr>
          <a:lstStyle/>
          <a:p>
            <a:pPr eaLnBrk="1" hangingPunct="1">
              <a:lnSpc>
                <a:spcPct val="80000"/>
              </a:lnSpc>
            </a:pPr>
            <a:r>
              <a:rPr lang="en-US" sz="2800" smtClean="0"/>
              <a:t>HLA-B*5701 screening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smtClean="0"/>
              <a:t>Recommended before starting ABC, to reduce risk</a:t>
            </a:r>
            <a:br>
              <a:rPr lang="en-US" sz="2000" smtClean="0"/>
            </a:br>
            <a:r>
              <a:rPr lang="en-US" sz="2000" smtClean="0"/>
              <a:t>of hypersensitivity reaction (HSR)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smtClean="0"/>
              <a:t>HLA-B*5701-positive patients should not receive ABC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smtClean="0"/>
              <a:t>Positive status should be recorded as an ABC allergy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smtClean="0"/>
              <a:t>If HLA-B*5701 testing is not available, ABC may be initiated</a:t>
            </a:r>
            <a:br>
              <a:rPr lang="en-US" sz="2000" smtClean="0"/>
            </a:br>
            <a:r>
              <a:rPr lang="en-US" sz="2000" smtClean="0"/>
              <a:t>after counseling and with appropriate monitoring for HSR</a:t>
            </a:r>
          </a:p>
          <a:p>
            <a:pPr eaLnBrk="1" hangingPunct="1">
              <a:lnSpc>
                <a:spcPct val="80000"/>
              </a:lnSpc>
            </a:pPr>
            <a:r>
              <a:rPr lang="en-US" sz="2800" smtClean="0"/>
              <a:t>Coreceptor tropism assay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smtClean="0"/>
              <a:t>Should be performed when a CCR5 antagonist</a:t>
            </a:r>
            <a:br>
              <a:rPr lang="en-US" sz="2000" smtClean="0"/>
            </a:br>
            <a:r>
              <a:rPr lang="en-US" sz="2000" smtClean="0"/>
              <a:t>is being considered 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smtClean="0">
                <a:cs typeface="Arial" charset="0"/>
              </a:rPr>
              <a:t>Requires plasma HIV RNA ≥1,000 copies/mL</a:t>
            </a:r>
          </a:p>
          <a:p>
            <a:pPr lvl="2" eaLnBrk="1" hangingPunct="1">
              <a:lnSpc>
                <a:spcPct val="80000"/>
              </a:lnSpc>
            </a:pPr>
            <a:r>
              <a:rPr lang="en-US" sz="1800" smtClean="0"/>
              <a:t>Proviral DNA assay is available for use in samples with HIV RNA below limit of detection; not clinically validated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smtClean="0"/>
              <a:t>Consider in patients with virologic failure on a CCR5 antagonist (though does not rule out resistance to CCR5 antagonist)</a:t>
            </a:r>
          </a:p>
          <a:p>
            <a:pPr eaLnBrk="1" hangingPunct="1">
              <a:lnSpc>
                <a:spcPct val="80000"/>
              </a:lnSpc>
            </a:pPr>
            <a:endParaRPr lang="en-US" sz="2800" smtClean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705600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41A9DC5C-8FCE-441E-80AB-EAD2187943EA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20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114689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8962" name="Rectangle 2"/>
          <p:cNvSpPr>
            <a:spLocks noGrp="1" noChangeArrowheads="1"/>
          </p:cNvSpPr>
          <p:nvPr>
            <p:ph type="title"/>
          </p:nvPr>
        </p:nvSpPr>
        <p:spPr>
          <a:xfrm>
            <a:off x="762000" y="533400"/>
            <a:ext cx="7315200" cy="1154097"/>
          </a:xfrm>
        </p:spPr>
        <p:txBody>
          <a:bodyPr>
            <a:normAutofit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NRTIs</a:t>
            </a:r>
          </a:p>
        </p:txBody>
      </p:sp>
      <p:sp>
        <p:nvSpPr>
          <p:cNvPr id="58371" name="Rectangle 3"/>
          <p:cNvSpPr>
            <a:spLocks noGrp="1" noChangeArrowheads="1"/>
          </p:cNvSpPr>
          <p:nvPr>
            <p:ph idx="1"/>
          </p:nvPr>
        </p:nvSpPr>
        <p:spPr>
          <a:xfrm>
            <a:off x="914400" y="1828801"/>
            <a:ext cx="7315200" cy="448056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3200" b="1" dirty="0" smtClean="0">
                <a:solidFill>
                  <a:srgbClr val="FFD279"/>
                </a:solidFill>
              </a:rPr>
              <a:t>All NRTIs: 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800" dirty="0" smtClean="0"/>
              <a:t>Lactic acidosis and hepatic </a:t>
            </a:r>
            <a:r>
              <a:rPr lang="en-US" sz="2800" dirty="0" err="1" smtClean="0"/>
              <a:t>steatosis</a:t>
            </a:r>
            <a:r>
              <a:rPr lang="en-US" sz="2800" dirty="0" smtClean="0"/>
              <a:t> (highest incidence with d4T, then </a:t>
            </a:r>
            <a:r>
              <a:rPr lang="en-US" sz="2800" dirty="0" err="1" smtClean="0"/>
              <a:t>ddI</a:t>
            </a:r>
            <a:r>
              <a:rPr lang="en-US" sz="2800" dirty="0" smtClean="0"/>
              <a:t> and ZDV, lower with TDF, ABC, 3TC, and FTC)</a:t>
            </a:r>
            <a:endParaRPr lang="en-US" sz="4000" dirty="0" smtClean="0"/>
          </a:p>
          <a:p>
            <a:pPr lvl="1" eaLnBrk="1" hangingPunct="1">
              <a:lnSpc>
                <a:spcPct val="90000"/>
              </a:lnSpc>
            </a:pPr>
            <a:r>
              <a:rPr lang="en-US" sz="2800" dirty="0" err="1" smtClean="0"/>
              <a:t>Lipodystrophy</a:t>
            </a:r>
            <a:r>
              <a:rPr lang="en-US" sz="2800" dirty="0" smtClean="0"/>
              <a:t/>
            </a:r>
            <a:br>
              <a:rPr lang="en-US" sz="2800" dirty="0" smtClean="0"/>
            </a:br>
            <a:r>
              <a:rPr lang="en-US" sz="2800" dirty="0" smtClean="0"/>
              <a:t>(higher incidence with d4T)</a:t>
            </a:r>
          </a:p>
          <a:p>
            <a:pPr lvl="1"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sz="2800" dirty="0" smtClean="0"/>
          </a:p>
          <a:p>
            <a:pPr eaLnBrk="1" hangingPunct="1">
              <a:lnSpc>
                <a:spcPct val="90000"/>
              </a:lnSpc>
              <a:buFont typeface="Wingdings" pitchFamily="2" charset="2"/>
              <a:buNone/>
            </a:pPr>
            <a:endParaRPr lang="en-US" sz="2400" dirty="0" smtClean="0"/>
          </a:p>
          <a:p>
            <a:pPr lvl="1" eaLnBrk="1" hangingPunct="1">
              <a:lnSpc>
                <a:spcPct val="90000"/>
              </a:lnSpc>
            </a:pPr>
            <a:endParaRPr lang="en-US" dirty="0" smtClean="0"/>
          </a:p>
          <a:p>
            <a:pPr eaLnBrk="1" hangingPunct="1">
              <a:lnSpc>
                <a:spcPct val="90000"/>
              </a:lnSpc>
            </a:pPr>
            <a:endParaRPr lang="en-US" dirty="0" smtClean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781800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3BB3AB7B-CBE6-4091-B45C-98887AF197BE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3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68338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248400" y="2286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B17387F-D164-4F4F-9EC1-49359B9B7B6F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4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311298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381000"/>
            <a:ext cx="90678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NRTIs </a:t>
            </a:r>
            <a:r>
              <a:rPr lang="en-US" sz="2000" dirty="0" smtClean="0">
                <a:solidFill>
                  <a:srgbClr val="FFD279"/>
                </a:solidFill>
              </a:rPr>
              <a:t>(2)</a:t>
            </a:r>
          </a:p>
        </p:txBody>
      </p:sp>
      <p:sp>
        <p:nvSpPr>
          <p:cNvPr id="59395" name="Rectangle 3"/>
          <p:cNvSpPr>
            <a:spLocks noGrp="1" noChangeArrowheads="1"/>
          </p:cNvSpPr>
          <p:nvPr>
            <p:ph sz="quarter" idx="13"/>
          </p:nvPr>
        </p:nvSpPr>
        <p:spPr>
          <a:xfrm>
            <a:off x="762000" y="1295400"/>
            <a:ext cx="7696200" cy="4114800"/>
          </a:xfrm>
        </p:spPr>
        <p:txBody>
          <a:bodyPr>
            <a:noAutofit/>
          </a:bodyPr>
          <a:lstStyle/>
          <a:p>
            <a:pPr eaLnBrk="1" hangingPunct="1"/>
            <a:r>
              <a:rPr lang="en-US" sz="2400" b="1" dirty="0" smtClean="0">
                <a:solidFill>
                  <a:srgbClr val="FFD279"/>
                </a:solidFill>
              </a:rPr>
              <a:t>ABC</a:t>
            </a:r>
          </a:p>
          <a:p>
            <a:pPr lvl="1" eaLnBrk="1" hangingPunct="1"/>
            <a:r>
              <a:rPr lang="en-US" sz="2000" dirty="0" smtClean="0"/>
              <a:t>HSR*</a:t>
            </a:r>
          </a:p>
          <a:p>
            <a:pPr lvl="1" eaLnBrk="1" hangingPunct="1"/>
            <a:r>
              <a:rPr lang="en-US" sz="2000" dirty="0" smtClean="0"/>
              <a:t>Rash</a:t>
            </a:r>
          </a:p>
          <a:p>
            <a:pPr lvl="1" eaLnBrk="1" hangingPunct="1"/>
            <a:r>
              <a:rPr lang="en-US" sz="2000" dirty="0" smtClean="0"/>
              <a:t>Possible increased risk of MI</a:t>
            </a:r>
            <a:endParaRPr lang="en-US" sz="2000" dirty="0" smtClean="0">
              <a:cs typeface="Arial" charset="0"/>
            </a:endParaRPr>
          </a:p>
          <a:p>
            <a:pPr eaLnBrk="1" hangingPunct="1"/>
            <a:r>
              <a:rPr lang="en-US" sz="2400" b="1" dirty="0" err="1" smtClean="0">
                <a:solidFill>
                  <a:srgbClr val="FFD279"/>
                </a:solidFill>
              </a:rPr>
              <a:t>ddI</a:t>
            </a:r>
            <a:r>
              <a:rPr lang="en-US" sz="2400" b="1" dirty="0" smtClean="0">
                <a:solidFill>
                  <a:srgbClr val="FFD279"/>
                </a:solidFill>
              </a:rPr>
              <a:t> </a:t>
            </a:r>
          </a:p>
          <a:p>
            <a:pPr lvl="1" eaLnBrk="1" hangingPunct="1"/>
            <a:r>
              <a:rPr lang="en-US" sz="2000" dirty="0" smtClean="0"/>
              <a:t>GI intolerance</a:t>
            </a:r>
          </a:p>
          <a:p>
            <a:pPr lvl="1" eaLnBrk="1" hangingPunct="1"/>
            <a:r>
              <a:rPr lang="en-US" sz="2000" dirty="0" smtClean="0"/>
              <a:t>Peripheral neuropathy</a:t>
            </a:r>
          </a:p>
          <a:p>
            <a:pPr lvl="1" eaLnBrk="1" hangingPunct="1"/>
            <a:r>
              <a:rPr lang="en-US" sz="2000" dirty="0" smtClean="0"/>
              <a:t>Possible increased risk of MI</a:t>
            </a:r>
          </a:p>
          <a:p>
            <a:pPr lvl="1" eaLnBrk="1" hangingPunct="1"/>
            <a:r>
              <a:rPr lang="en-US" sz="2000" dirty="0" smtClean="0"/>
              <a:t>Pancreatitis</a:t>
            </a:r>
          </a:p>
          <a:p>
            <a:pPr lvl="1" eaLnBrk="1" hangingPunct="1"/>
            <a:r>
              <a:rPr lang="en-US" sz="2000" dirty="0" smtClean="0"/>
              <a:t>Possible </a:t>
            </a:r>
            <a:r>
              <a:rPr lang="en-US" sz="2000" dirty="0" err="1" smtClean="0"/>
              <a:t>noncirrhotic</a:t>
            </a:r>
            <a:r>
              <a:rPr lang="en-US" sz="2000" dirty="0" smtClean="0"/>
              <a:t> portal hypertension</a:t>
            </a:r>
          </a:p>
        </p:txBody>
      </p:sp>
      <p:sp>
        <p:nvSpPr>
          <p:cNvPr id="59396" name="Text Box 4"/>
          <p:cNvSpPr txBox="1">
            <a:spLocks noChangeArrowheads="1"/>
          </p:cNvSpPr>
          <p:nvPr/>
        </p:nvSpPr>
        <p:spPr bwMode="auto">
          <a:xfrm>
            <a:off x="609600" y="5562600"/>
            <a:ext cx="7620000" cy="10541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 type="none" w="sm" len="sm"/>
                <a:tailEnd type="none" w="sm" len="sm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 eaLnBrk="0" hangingPunct="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r>
              <a:rPr lang="en-US" sz="1800" dirty="0">
                <a:solidFill>
                  <a:prstClr val="white"/>
                </a:solidFill>
                <a:latin typeface="Arial" charset="0"/>
              </a:rPr>
              <a:t>* Screen for HLA-B*5709 before treatment with ABC; ABC should not be given to patients who test positive for HLA-B*5709. </a:t>
            </a:r>
          </a:p>
          <a:p>
            <a:pPr eaLnBrk="1" fontAlgn="base" hangingPunct="1">
              <a:spcBef>
                <a:spcPct val="50000"/>
              </a:spcBef>
              <a:spcAft>
                <a:spcPct val="0"/>
              </a:spcAft>
            </a:pPr>
            <a:endParaRPr lang="en-US" sz="1800" dirty="0">
              <a:solidFill>
                <a:prstClr val="white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554995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9300" name="Rectangle 4"/>
          <p:cNvSpPr>
            <a:spLocks noGrp="1" noChangeArrowheads="1"/>
          </p:cNvSpPr>
          <p:nvPr>
            <p:ph type="title"/>
          </p:nvPr>
        </p:nvSpPr>
        <p:spPr>
          <a:xfrm>
            <a:off x="76200" y="533400"/>
            <a:ext cx="89916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NRTIs </a:t>
            </a:r>
            <a:r>
              <a:rPr lang="en-US" sz="2000" dirty="0" smtClean="0">
                <a:solidFill>
                  <a:srgbClr val="FFD279"/>
                </a:solidFill>
              </a:rPr>
              <a:t>(3)</a:t>
            </a:r>
          </a:p>
        </p:txBody>
      </p:sp>
      <p:sp>
        <p:nvSpPr>
          <p:cNvPr id="60419" name="Rectangle 5"/>
          <p:cNvSpPr>
            <a:spLocks noGrp="1" noChangeArrowheads="1"/>
          </p:cNvSpPr>
          <p:nvPr>
            <p:ph idx="1"/>
          </p:nvPr>
        </p:nvSpPr>
        <p:spPr>
          <a:xfrm>
            <a:off x="609600" y="1447800"/>
            <a:ext cx="7924800" cy="4800600"/>
          </a:xfrm>
          <a:noFill/>
        </p:spPr>
        <p:txBody>
          <a:bodyPr/>
          <a:lstStyle/>
          <a:p>
            <a:pPr eaLnBrk="1" hangingPunct="1">
              <a:lnSpc>
                <a:spcPct val="80000"/>
              </a:lnSpc>
            </a:pPr>
            <a:r>
              <a:rPr lang="en-US" sz="2400" b="1" dirty="0" smtClean="0">
                <a:solidFill>
                  <a:srgbClr val="FFD279"/>
                </a:solidFill>
              </a:rPr>
              <a:t>d4T</a:t>
            </a:r>
            <a:r>
              <a:rPr lang="en-US" sz="2600" b="1" dirty="0" smtClean="0">
                <a:solidFill>
                  <a:srgbClr val="FFD279"/>
                </a:solidFill>
              </a:rPr>
              <a:t> 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dirty="0" smtClean="0"/>
              <a:t>Peripheral neuropathy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dirty="0" err="1" smtClean="0"/>
              <a:t>Lipoatrophy</a:t>
            </a:r>
            <a:endParaRPr lang="en-US" sz="2000" dirty="0" smtClean="0"/>
          </a:p>
          <a:p>
            <a:pPr lvl="1" eaLnBrk="1" hangingPunct="1">
              <a:lnSpc>
                <a:spcPct val="80000"/>
              </a:lnSpc>
            </a:pPr>
            <a:r>
              <a:rPr lang="en-US" sz="2000" dirty="0" smtClean="0"/>
              <a:t>Pancreatitis</a:t>
            </a:r>
          </a:p>
          <a:p>
            <a:pPr eaLnBrk="1" hangingPunct="1">
              <a:lnSpc>
                <a:spcPct val="80000"/>
              </a:lnSpc>
            </a:pPr>
            <a:r>
              <a:rPr lang="en-US" sz="2400" b="1" dirty="0" smtClean="0">
                <a:solidFill>
                  <a:srgbClr val="FFD279"/>
                </a:solidFill>
              </a:rPr>
              <a:t>TDF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dirty="0" smtClean="0"/>
              <a:t>Renal impairment 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dirty="0" smtClean="0"/>
              <a:t>Decrease in bone mineral density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dirty="0" smtClean="0"/>
              <a:t>Headache</a:t>
            </a:r>
          </a:p>
          <a:p>
            <a:pPr lvl="1" eaLnBrk="1" hangingPunct="1">
              <a:lnSpc>
                <a:spcPct val="80000"/>
              </a:lnSpc>
            </a:pPr>
            <a:r>
              <a:rPr lang="en-US" sz="2000" dirty="0" smtClean="0"/>
              <a:t>GI intolerance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>
                <a:solidFill>
                  <a:srgbClr val="FFD279"/>
                </a:solidFill>
              </a:rPr>
              <a:t>ZDV</a:t>
            </a:r>
            <a:r>
              <a:rPr lang="en-US" sz="2000" b="1" dirty="0" smtClean="0">
                <a:solidFill>
                  <a:srgbClr val="FFD279"/>
                </a:solidFill>
              </a:rPr>
              <a:t> 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Headache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GI intolerance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err="1" smtClean="0"/>
              <a:t>Lipoatrophy</a:t>
            </a:r>
            <a:endParaRPr lang="en-US" sz="2000" dirty="0" smtClean="0"/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Bone marrow suppression</a:t>
            </a:r>
            <a:endParaRPr lang="en-US" sz="1800" dirty="0" smtClean="0"/>
          </a:p>
          <a:p>
            <a:pPr lvl="1" eaLnBrk="1" hangingPunct="1">
              <a:lnSpc>
                <a:spcPct val="80000"/>
              </a:lnSpc>
            </a:pPr>
            <a:endParaRPr lang="en-US" sz="1800" dirty="0" smtClean="0"/>
          </a:p>
          <a:p>
            <a:pPr eaLnBrk="1" hangingPunct="1">
              <a:lnSpc>
                <a:spcPct val="80000"/>
              </a:lnSpc>
            </a:pPr>
            <a:endParaRPr lang="en-US" sz="1800" dirty="0" smtClean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287911" y="1524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EEE53AF8-F63D-40C4-85FA-82F3AC206DB4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5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60420" name="Rectangle 6"/>
          <p:cNvSpPr>
            <a:spLocks noChangeArrowheads="1"/>
          </p:cNvSpPr>
          <p:nvPr/>
        </p:nvSpPr>
        <p:spPr bwMode="auto">
          <a:xfrm>
            <a:off x="4876800" y="1676400"/>
            <a:ext cx="3657600" cy="3429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rgbClr val="CCFF33"/>
              </a:buClr>
              <a:buFont typeface="Wingdings" pitchFamily="2" charset="2"/>
              <a:buChar char="§"/>
            </a:pPr>
            <a:endParaRPr lang="en-US" sz="3200">
              <a:solidFill>
                <a:prstClr val="white"/>
              </a:solidFill>
              <a:latin typeface="Arial" charset="0"/>
            </a:endParaRPr>
          </a:p>
          <a:p>
            <a:pPr marL="342900" indent="-342900" fontAlgn="base">
              <a:lnSpc>
                <a:spcPct val="90000"/>
              </a:lnSpc>
              <a:spcBef>
                <a:spcPct val="20000"/>
              </a:spcBef>
              <a:spcAft>
                <a:spcPct val="0"/>
              </a:spcAft>
              <a:buClr>
                <a:srgbClr val="CCFF33"/>
              </a:buClr>
              <a:buFont typeface="Wingdings" pitchFamily="2" charset="2"/>
              <a:buChar char="§"/>
            </a:pPr>
            <a:endParaRPr lang="en-US" sz="2000">
              <a:solidFill>
                <a:prstClr val="white"/>
              </a:solidFill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424977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477000" y="2286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EC06AC9-B1C6-404A-9E40-82E43BAE25F3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6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233474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533400"/>
            <a:ext cx="91440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NNRTIs</a:t>
            </a:r>
          </a:p>
        </p:txBody>
      </p:sp>
      <p:sp>
        <p:nvSpPr>
          <p:cNvPr id="61443" name="Rectangle 3"/>
          <p:cNvSpPr>
            <a:spLocks noGrp="1" noChangeArrowheads="1"/>
          </p:cNvSpPr>
          <p:nvPr>
            <p:ph sz="quarter" idx="13"/>
          </p:nvPr>
        </p:nvSpPr>
        <p:spPr>
          <a:xfrm>
            <a:off x="457200" y="1371600"/>
            <a:ext cx="8229600" cy="51054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3200" b="1" dirty="0" smtClean="0">
                <a:solidFill>
                  <a:srgbClr val="FFD279"/>
                </a:solidFill>
              </a:rPr>
              <a:t>All NNRTIs: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800" dirty="0" smtClean="0"/>
              <a:t>Rash, including Stevens-Johnson syndrome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800" dirty="0" smtClean="0"/>
              <a:t>Hepatotoxicity (especially NVP)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800" dirty="0" smtClean="0"/>
              <a:t>Drug-drug interactions</a:t>
            </a:r>
          </a:p>
        </p:txBody>
      </p:sp>
    </p:spTree>
    <p:extLst>
      <p:ext uri="{BB962C8B-B14F-4D97-AF65-F5344CB8AC3E}">
        <p14:creationId xmlns:p14="http://schemas.microsoft.com/office/powerpoint/2010/main" val="15265306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553200" y="2286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8C151236-CAA0-4884-916E-515438414F12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7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233474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533400"/>
            <a:ext cx="8763000" cy="646113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NNRTIs </a:t>
            </a:r>
            <a:r>
              <a:rPr lang="en-US" sz="2000" dirty="0" smtClean="0">
                <a:solidFill>
                  <a:srgbClr val="FFD279"/>
                </a:solidFill>
              </a:rPr>
              <a:t>(2)</a:t>
            </a:r>
          </a:p>
        </p:txBody>
      </p:sp>
      <p:sp>
        <p:nvSpPr>
          <p:cNvPr id="62467" name="Rectangle 3"/>
          <p:cNvSpPr>
            <a:spLocks noGrp="1" noChangeArrowheads="1"/>
          </p:cNvSpPr>
          <p:nvPr>
            <p:ph sz="quarter" idx="13"/>
          </p:nvPr>
        </p:nvSpPr>
        <p:spPr>
          <a:xfrm>
            <a:off x="457200" y="1371600"/>
            <a:ext cx="8229600" cy="510540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sz="2400" b="1" dirty="0" smtClean="0">
                <a:solidFill>
                  <a:srgbClr val="FFD279"/>
                </a:solidFill>
              </a:rPr>
              <a:t>EFV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Neuropsychiatric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err="1" smtClean="0"/>
              <a:t>Teratogenic</a:t>
            </a:r>
            <a:r>
              <a:rPr lang="en-US" sz="2000" dirty="0" smtClean="0"/>
              <a:t> in nonhuman primates + cases of neural tube defects in human infants after first-trimester exposure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Dyslipidemia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>
                <a:solidFill>
                  <a:srgbClr val="FFD279"/>
                </a:solidFill>
              </a:rPr>
              <a:t>NVP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Higher rate of rash 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Hepatotoxicity (may be severe and life-threatening;</a:t>
            </a:r>
            <a:br>
              <a:rPr lang="en-US" sz="2000" dirty="0" smtClean="0"/>
            </a:br>
            <a:r>
              <a:rPr lang="en-US" sz="2000" dirty="0" smtClean="0"/>
              <a:t>risk higher in patients with higher CD4 counts at the time they start NVP, and in women) </a:t>
            </a:r>
          </a:p>
          <a:p>
            <a:pPr eaLnBrk="1" hangingPunct="1">
              <a:lnSpc>
                <a:spcPct val="90000"/>
              </a:lnSpc>
            </a:pPr>
            <a:r>
              <a:rPr lang="en-US" sz="2400" b="1" dirty="0" smtClean="0">
                <a:solidFill>
                  <a:srgbClr val="FFD279"/>
                </a:solidFill>
              </a:rPr>
              <a:t>RPV</a:t>
            </a:r>
          </a:p>
          <a:p>
            <a:pPr lvl="1" eaLnBrk="1" hangingPunct="1">
              <a:lnSpc>
                <a:spcPct val="90000"/>
              </a:lnSpc>
            </a:pPr>
            <a:r>
              <a:rPr lang="en-US" sz="2000" dirty="0" smtClean="0"/>
              <a:t>Depression</a:t>
            </a:r>
            <a:endParaRPr lang="en-US" sz="2600" dirty="0" smtClean="0"/>
          </a:p>
        </p:txBody>
      </p:sp>
    </p:spTree>
    <p:extLst>
      <p:ext uri="{BB962C8B-B14F-4D97-AF65-F5344CB8AC3E}">
        <p14:creationId xmlns:p14="http://schemas.microsoft.com/office/powerpoint/2010/main" val="23422187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248400" y="2286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68D33AC-EA35-4CD2-9632-EAA1DFA1ECF3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8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235522" name="Rectangle 2"/>
          <p:cNvSpPr>
            <a:spLocks noGrp="1" noChangeArrowheads="1"/>
          </p:cNvSpPr>
          <p:nvPr>
            <p:ph type="title"/>
          </p:nvPr>
        </p:nvSpPr>
        <p:spPr>
          <a:xfrm>
            <a:off x="152400" y="533400"/>
            <a:ext cx="89154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PIs</a:t>
            </a:r>
          </a:p>
        </p:txBody>
      </p:sp>
      <p:sp>
        <p:nvSpPr>
          <p:cNvPr id="63491" name="Rectangle 3"/>
          <p:cNvSpPr>
            <a:spLocks noGrp="1" noChangeArrowheads="1"/>
          </p:cNvSpPr>
          <p:nvPr>
            <p:ph sz="quarter" idx="13"/>
          </p:nvPr>
        </p:nvSpPr>
        <p:spPr>
          <a:xfrm>
            <a:off x="685800" y="1524000"/>
            <a:ext cx="8153400" cy="4648200"/>
          </a:xfrm>
        </p:spPr>
        <p:txBody>
          <a:bodyPr/>
          <a:lstStyle/>
          <a:p>
            <a:pPr eaLnBrk="1" hangingPunct="1"/>
            <a:r>
              <a:rPr lang="en-US" sz="3200" b="1" dirty="0" smtClean="0">
                <a:solidFill>
                  <a:srgbClr val="FFD279"/>
                </a:solidFill>
              </a:rPr>
              <a:t>All PIs:</a:t>
            </a:r>
            <a:r>
              <a:rPr lang="en-US" b="1" dirty="0" smtClean="0">
                <a:solidFill>
                  <a:srgbClr val="FFD279"/>
                </a:solidFill>
              </a:rPr>
              <a:t>  </a:t>
            </a:r>
          </a:p>
          <a:p>
            <a:pPr lvl="1" eaLnBrk="1" hangingPunct="1"/>
            <a:r>
              <a:rPr lang="en-US" sz="2800" dirty="0" smtClean="0"/>
              <a:t>Hyperlipidemia </a:t>
            </a:r>
          </a:p>
          <a:p>
            <a:pPr lvl="1" eaLnBrk="1" hangingPunct="1"/>
            <a:r>
              <a:rPr lang="en-US" sz="2800" dirty="0" err="1" smtClean="0"/>
              <a:t>Lipodystrophy</a:t>
            </a:r>
            <a:r>
              <a:rPr lang="en-US" sz="2800" dirty="0" smtClean="0"/>
              <a:t> </a:t>
            </a:r>
          </a:p>
          <a:p>
            <a:pPr lvl="1" eaLnBrk="1" hangingPunct="1"/>
            <a:r>
              <a:rPr lang="en-US" sz="2800" dirty="0" smtClean="0"/>
              <a:t>Hepatotoxicity</a:t>
            </a:r>
          </a:p>
          <a:p>
            <a:pPr lvl="1" eaLnBrk="1" hangingPunct="1"/>
            <a:r>
              <a:rPr lang="en-US" sz="2800" dirty="0" smtClean="0"/>
              <a:t>GI intolerance</a:t>
            </a:r>
          </a:p>
          <a:p>
            <a:pPr lvl="1" eaLnBrk="1" hangingPunct="1"/>
            <a:r>
              <a:rPr lang="en-US" sz="2800" dirty="0" smtClean="0"/>
              <a:t>Possibility of increased bleeding risk</a:t>
            </a:r>
            <a:br>
              <a:rPr lang="en-US" sz="2800" dirty="0" smtClean="0"/>
            </a:br>
            <a:r>
              <a:rPr lang="en-US" sz="2800" dirty="0" smtClean="0"/>
              <a:t>for hemophiliacs</a:t>
            </a:r>
          </a:p>
          <a:p>
            <a:pPr lvl="1" eaLnBrk="1" hangingPunct="1"/>
            <a:r>
              <a:rPr lang="en-US" sz="2800" dirty="0" smtClean="0"/>
              <a:t>Drug-drug interactions</a:t>
            </a:r>
          </a:p>
          <a:p>
            <a:pPr eaLnBrk="1" hangingPunct="1">
              <a:buFont typeface="Wingdings" pitchFamily="2" charset="2"/>
              <a:buNone/>
            </a:pPr>
            <a:endParaRPr lang="en-US" dirty="0" smtClean="0"/>
          </a:p>
          <a:p>
            <a:pPr eaLnBrk="1" hangingPunct="1">
              <a:buFont typeface="Wingdings" pitchFamily="2" charset="2"/>
              <a:buNone/>
            </a:pPr>
            <a:endParaRPr lang="en-US" sz="3200" dirty="0" smtClean="0"/>
          </a:p>
        </p:txBody>
      </p:sp>
    </p:spTree>
    <p:extLst>
      <p:ext uri="{BB962C8B-B14F-4D97-AF65-F5344CB8AC3E}">
        <p14:creationId xmlns:p14="http://schemas.microsoft.com/office/powerpoint/2010/main" val="19458117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6781800" y="76200"/>
            <a:ext cx="2246489" cy="301227"/>
          </a:xfrm>
        </p:spPr>
        <p:txBody>
          <a:bodyPr/>
          <a:lstStyle/>
          <a:p>
            <a:pPr>
              <a:defRPr/>
            </a:pPr>
            <a:r>
              <a:rPr lang="en-US" dirty="0" smtClean="0">
                <a:solidFill>
                  <a:prstClr val="white">
                    <a:shade val="50000"/>
                  </a:prstClr>
                </a:solidFill>
              </a:rPr>
              <a:t>www.aidsetc.org</a:t>
            </a:r>
            <a:endParaRPr lang="en-US" dirty="0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2238E6A5-EFAD-4FD9-B4D9-13D9B4CE955B}" type="slidenum">
              <a:rPr lang="en-US" smtClean="0">
                <a:solidFill>
                  <a:prstClr val="white">
                    <a:shade val="50000"/>
                  </a:prstClr>
                </a:solidFill>
              </a:rPr>
              <a:pPr>
                <a:defRPr/>
              </a:pPr>
              <a:t>9</a:t>
            </a:fld>
            <a:endParaRPr lang="en-US">
              <a:solidFill>
                <a:prstClr val="white">
                  <a:shade val="50000"/>
                </a:prstClr>
              </a:solidFill>
            </a:endParaRPr>
          </a:p>
        </p:txBody>
      </p:sp>
      <p:sp>
        <p:nvSpPr>
          <p:cNvPr id="362498" name="Rectangle 2"/>
          <p:cNvSpPr>
            <a:spLocks noGrp="1" noChangeArrowheads="1"/>
          </p:cNvSpPr>
          <p:nvPr>
            <p:ph type="title"/>
          </p:nvPr>
        </p:nvSpPr>
        <p:spPr>
          <a:xfrm>
            <a:off x="1828800" y="381000"/>
            <a:ext cx="5029200" cy="641350"/>
          </a:xfrm>
        </p:spPr>
        <p:txBody>
          <a:bodyPr>
            <a:normAutofit fontScale="90000"/>
          </a:bodyPr>
          <a:lstStyle/>
          <a:p>
            <a:pPr eaLnBrk="1" hangingPunct="1">
              <a:defRPr/>
            </a:pPr>
            <a:r>
              <a:rPr lang="en-US" dirty="0" smtClean="0">
                <a:solidFill>
                  <a:srgbClr val="FFD279"/>
                </a:solidFill>
              </a:rPr>
              <a:t>Adverse Effects: PIs </a:t>
            </a:r>
            <a:r>
              <a:rPr lang="en-US" sz="2000" dirty="0" smtClean="0">
                <a:solidFill>
                  <a:srgbClr val="FFD279"/>
                </a:solidFill>
              </a:rPr>
              <a:t>(2)</a:t>
            </a:r>
          </a:p>
        </p:txBody>
      </p:sp>
      <p:sp>
        <p:nvSpPr>
          <p:cNvPr id="64515" name="Rectangle 3"/>
          <p:cNvSpPr>
            <a:spLocks noGrp="1" noChangeArrowheads="1"/>
          </p:cNvSpPr>
          <p:nvPr>
            <p:ph sz="quarter" idx="13"/>
          </p:nvPr>
        </p:nvSpPr>
        <p:spPr>
          <a:xfrm>
            <a:off x="685800" y="1295400"/>
            <a:ext cx="6858000" cy="4876800"/>
          </a:xfrm>
        </p:spPr>
        <p:txBody>
          <a:bodyPr>
            <a:normAutofit/>
          </a:bodyPr>
          <a:lstStyle/>
          <a:p>
            <a:pPr eaLnBrk="1" hangingPunct="1"/>
            <a:r>
              <a:rPr lang="en-US" b="1" dirty="0" smtClean="0">
                <a:solidFill>
                  <a:srgbClr val="FFD279"/>
                </a:solidFill>
              </a:rPr>
              <a:t>ATV</a:t>
            </a:r>
          </a:p>
          <a:p>
            <a:pPr lvl="1" eaLnBrk="1" hangingPunct="1"/>
            <a:r>
              <a:rPr lang="en-US" dirty="0" err="1" smtClean="0"/>
              <a:t>Hyperbilirubinemia</a:t>
            </a:r>
            <a:endParaRPr lang="en-US" dirty="0" smtClean="0"/>
          </a:p>
          <a:p>
            <a:pPr lvl="1" eaLnBrk="1" hangingPunct="1"/>
            <a:r>
              <a:rPr lang="en-US" dirty="0" smtClean="0"/>
              <a:t>PR prolongation</a:t>
            </a:r>
          </a:p>
          <a:p>
            <a:pPr lvl="1" eaLnBrk="1" hangingPunct="1"/>
            <a:r>
              <a:rPr lang="en-US" dirty="0" smtClean="0"/>
              <a:t>Nephrolithiasis</a:t>
            </a:r>
          </a:p>
          <a:p>
            <a:pPr eaLnBrk="1" hangingPunct="1"/>
            <a:r>
              <a:rPr lang="en-US" b="1" dirty="0" smtClean="0">
                <a:solidFill>
                  <a:srgbClr val="FFD279"/>
                </a:solidFill>
              </a:rPr>
              <a:t>DRV </a:t>
            </a:r>
          </a:p>
          <a:p>
            <a:pPr lvl="1" eaLnBrk="1" hangingPunct="1"/>
            <a:r>
              <a:rPr lang="en-US" dirty="0" smtClean="0"/>
              <a:t>Rash</a:t>
            </a:r>
          </a:p>
          <a:p>
            <a:pPr lvl="1" eaLnBrk="1" hangingPunct="1"/>
            <a:r>
              <a:rPr lang="en-US" dirty="0" smtClean="0"/>
              <a:t>Liver toxicity</a:t>
            </a:r>
          </a:p>
          <a:p>
            <a:pPr eaLnBrk="1" hangingPunct="1"/>
            <a:r>
              <a:rPr lang="en-US" b="1" dirty="0" smtClean="0">
                <a:solidFill>
                  <a:srgbClr val="FFD279"/>
                </a:solidFill>
              </a:rPr>
              <a:t>FPV</a:t>
            </a:r>
          </a:p>
          <a:p>
            <a:pPr lvl="1" eaLnBrk="1" hangingPunct="1"/>
            <a:r>
              <a:rPr lang="en-US" dirty="0" smtClean="0"/>
              <a:t>GI intolerance</a:t>
            </a:r>
          </a:p>
          <a:p>
            <a:pPr lvl="1" eaLnBrk="1" hangingPunct="1"/>
            <a:r>
              <a:rPr lang="en-US" dirty="0" smtClean="0"/>
              <a:t>Rash</a:t>
            </a:r>
          </a:p>
          <a:p>
            <a:pPr lvl="1" eaLnBrk="1" hangingPunct="1"/>
            <a:r>
              <a:rPr lang="en-US" dirty="0" smtClean="0"/>
              <a:t>Possible increased risk of MI</a:t>
            </a:r>
          </a:p>
          <a:p>
            <a:pPr eaLnBrk="1" hangingPunct="1">
              <a:buFont typeface="Wingdings" pitchFamily="2" charset="2"/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40182855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erspective">
  <a:themeElements>
    <a:clrScheme name="Elemental">
      <a:dk1>
        <a:sysClr val="windowText" lastClr="000000"/>
      </a:dk1>
      <a:lt1>
        <a:sysClr val="window" lastClr="FFFFFF"/>
      </a:lt1>
      <a:dk2>
        <a:srgbClr val="242852"/>
      </a:dk2>
      <a:lt2>
        <a:srgbClr val="ACCBF9"/>
      </a:lt2>
      <a:accent1>
        <a:srgbClr val="629DD1"/>
      </a:accent1>
      <a:accent2>
        <a:srgbClr val="297FD5"/>
      </a:accent2>
      <a:accent3>
        <a:srgbClr val="7F8FA9"/>
      </a:accent3>
      <a:accent4>
        <a:srgbClr val="4A66AC"/>
      </a:accent4>
      <a:accent5>
        <a:srgbClr val="5AA2AE"/>
      </a:accent5>
      <a:accent6>
        <a:srgbClr val="9D90A0"/>
      </a:accent6>
      <a:hlink>
        <a:srgbClr val="9454C3"/>
      </a:hlink>
      <a:folHlink>
        <a:srgbClr val="3EBBF0"/>
      </a:folHlink>
    </a:clrScheme>
    <a:fontScheme name="Office Classic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erspectiv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alpha val="100000"/>
                <a:satMod val="160000"/>
                <a:lumMod val="105000"/>
              </a:schemeClr>
            </a:gs>
            <a:gs pos="41000">
              <a:schemeClr val="phClr">
                <a:tint val="57000"/>
                <a:satMod val="180000"/>
                <a:lumMod val="99000"/>
              </a:schemeClr>
            </a:gs>
            <a:gs pos="100000">
              <a:schemeClr val="phClr">
                <a:tint val="80000"/>
                <a:satMod val="200000"/>
                <a:lumMod val="10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6000"/>
                <a:satMod val="130000"/>
                <a:lumMod val="114000"/>
              </a:schemeClr>
            </a:gs>
            <a:gs pos="60000">
              <a:schemeClr val="phClr">
                <a:tint val="100000"/>
                <a:satMod val="106000"/>
                <a:lumMod val="110000"/>
              </a:schemeClr>
            </a:gs>
            <a:gs pos="100000">
              <a:schemeClr val="phClr"/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28000"/>
              </a:srgbClr>
            </a:outerShdw>
          </a:effectLst>
        </a:effectStyle>
        <a:effectStyle>
          <a:effectLst>
            <a:outerShdw blurRad="47625" dist="38100" dir="5400000" sy="98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woPt" dir="br">
              <a:rot lat="0" lon="0" rev="8700000"/>
            </a:lightRig>
          </a:scene3d>
          <a:sp3d prstMaterial="matte">
            <a:bevelT w="25400" h="53975"/>
          </a:sp3d>
        </a:effectStyle>
        <a:effectStyle>
          <a:effectLst>
            <a:reflection blurRad="12700" stA="24000" endPos="28000" dist="50800" dir="5400000" sy="-100000" rotWithShape="0"/>
          </a:effectLst>
          <a:scene3d>
            <a:camera prst="orthographicFront">
              <a:rot lat="0" lon="0" rev="0"/>
            </a:camera>
            <a:lightRig rig="threePt" dir="t">
              <a:rot lat="0" lon="0" rev="4800000"/>
            </a:lightRig>
          </a:scene3d>
          <a:sp3d>
            <a:bevelT w="6985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80000"/>
                <a:satMod val="100000"/>
                <a:lumMod val="100000"/>
              </a:schemeClr>
            </a:gs>
            <a:gs pos="65000">
              <a:schemeClr val="phClr">
                <a:tint val="100000"/>
                <a:shade val="95000"/>
                <a:satMod val="100000"/>
                <a:lumMod val="100000"/>
              </a:schemeClr>
            </a:gs>
            <a:gs pos="100000">
              <a:schemeClr val="phClr">
                <a:tint val="88000"/>
                <a:shade val="100000"/>
                <a:satMod val="400000"/>
                <a:lumMod val="1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5000"/>
                <a:satMod val="90000"/>
              </a:schemeClr>
              <a:schemeClr val="phClr">
                <a:shade val="92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</TotalTime>
  <Words>851</Words>
  <Application>Microsoft Office PowerPoint</Application>
  <PresentationFormat>On-screen Show (4:3)</PresentationFormat>
  <Paragraphs>258</Paragraphs>
  <Slides>20</Slides>
  <Notes>12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20</vt:i4>
      </vt:variant>
    </vt:vector>
  </HeadingPairs>
  <TitlesOfParts>
    <vt:vector size="21" baseType="lpstr">
      <vt:lpstr>Perspective</vt:lpstr>
      <vt:lpstr>Anti Retroviral drugs Adverse effects and Drug resistance An overview</vt:lpstr>
      <vt:lpstr>Current ARV Medications</vt:lpstr>
      <vt:lpstr>Adverse Effects: NRTIs</vt:lpstr>
      <vt:lpstr>Adverse Effects: NRTIs (2)</vt:lpstr>
      <vt:lpstr>Adverse Effects: NRTIs (3)</vt:lpstr>
      <vt:lpstr>Adverse Effects: NNRTIs</vt:lpstr>
      <vt:lpstr>Adverse Effects: NNRTIs (2)</vt:lpstr>
      <vt:lpstr>Adverse Effects: PIs</vt:lpstr>
      <vt:lpstr>Adverse Effects: PIs (2)</vt:lpstr>
      <vt:lpstr>Adverse Effects: PIs (3)</vt:lpstr>
      <vt:lpstr>Adverse Effects: PIs (4)</vt:lpstr>
      <vt:lpstr>Adverse Effects: II</vt:lpstr>
      <vt:lpstr>Adverse Effects: CCR5 Antagonist</vt:lpstr>
      <vt:lpstr>Adverse Effects: Fusion Inhibitor</vt:lpstr>
      <vt:lpstr>Testing for Drug Resistance</vt:lpstr>
      <vt:lpstr>Drug Resistance Testing: Recommendations</vt:lpstr>
      <vt:lpstr>Drug Resistance Testing: Recommendations (2)</vt:lpstr>
      <vt:lpstr>Drug Resistance Testing: Recommendations (3)</vt:lpstr>
      <vt:lpstr>Drug Resistance Testing: Recommendations (4)</vt:lpstr>
      <vt:lpstr>Other Assessment and Monitoring Studies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Anti Retroviral drugs Adverse effects- An overview</dc:title>
  <dc:creator>Blossom79</dc:creator>
  <cp:lastModifiedBy>Blossom79</cp:lastModifiedBy>
  <cp:revision>4</cp:revision>
  <dcterms:created xsi:type="dcterms:W3CDTF">2011-12-23T04:44:23Z</dcterms:created>
  <dcterms:modified xsi:type="dcterms:W3CDTF">2011-12-23T05:06:36Z</dcterms:modified>
</cp:coreProperties>
</file>

<file path=docProps/thumbnail.jpeg>
</file>