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7D987-65EE-4135-9CC4-5B6F1014DB3C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8A3FF-394E-4BFA-815D-2D5D008A2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5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FAD911-40A3-4537-B98F-84B3D62053B7}" type="slidenum">
              <a:rPr lang="en-US" sz="1200">
                <a:solidFill>
                  <a:prstClr val="black"/>
                </a:solidFill>
              </a:rPr>
              <a:pPr/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4876800" cy="4495800"/>
          </a:xfrm>
          <a:noFill/>
        </p:spPr>
        <p:txBody>
          <a:bodyPr/>
          <a:lstStyle/>
          <a:p>
            <a:pPr>
              <a:lnSpc>
                <a:spcPct val="110000"/>
              </a:lnSpc>
            </a:pPr>
            <a:endParaRPr lang="en-US" b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13CD495-CA3D-4791-B736-5EAB579394C2}" type="slidenum">
              <a:rPr lang="en-US" sz="1200">
                <a:solidFill>
                  <a:prstClr val="black"/>
                </a:solidFill>
              </a:rPr>
              <a:pPr/>
              <a:t>18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28800" lvl="4" indent="0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228FA91-A251-457E-B076-43EA31D6F226}" type="slidenum">
              <a:rPr lang="en-US" sz="1200">
                <a:solidFill>
                  <a:prstClr val="black"/>
                </a:solidFill>
              </a:rPr>
              <a:pPr/>
              <a:t>19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FA1AA43-33E3-4B03-A273-211D0538469F}" type="slidenum">
              <a:rPr lang="en-US" sz="1200">
                <a:solidFill>
                  <a:prstClr val="black"/>
                </a:solidFill>
              </a:rPr>
              <a:pPr/>
              <a:t>20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677B2BE-2B4E-4741-9B5E-A2990A0CF871}" type="slidenum">
              <a:rPr lang="en-US" sz="1200">
                <a:solidFill>
                  <a:prstClr val="black"/>
                </a:solidFill>
              </a:rPr>
              <a:pPr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47CE797-5A6D-463F-B163-0B8A317F0718}" type="slidenum">
              <a:rPr lang="en-US" sz="1200">
                <a:solidFill>
                  <a:prstClr val="black"/>
                </a:solidFill>
              </a:rPr>
              <a:pPr/>
              <a:t>7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FDBBBE5-DE08-432E-AA50-283256D7DF17}" type="slidenum">
              <a:rPr lang="en-US" sz="1200">
                <a:solidFill>
                  <a:prstClr val="black"/>
                </a:solidFill>
              </a:rPr>
              <a:pPr/>
              <a:t>8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28800" lvl="4" indent="0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1BDA89-8D49-4005-A2AF-33A6C0CEF366}" type="slidenum">
              <a:rPr lang="en-US" sz="1200">
                <a:solidFill>
                  <a:prstClr val="black"/>
                </a:solidFill>
              </a:rPr>
              <a:pPr/>
              <a:t>11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•"/>
            </a:pPr>
            <a:endParaRPr lang="en-US" sz="900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FF6CC3-B82D-4DF2-B859-DDE8C6D12D83}" type="slidenum">
              <a:rPr lang="en-US" sz="1200">
                <a:solidFill>
                  <a:prstClr val="black"/>
                </a:solidFill>
              </a:rPr>
              <a:pPr/>
              <a:t>12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•"/>
            </a:pPr>
            <a:endParaRPr lang="en-US" sz="900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6AFF04-1192-49C5-ABA0-38F637D8E489}" type="slidenum">
              <a:rPr lang="en-US" sz="1200">
                <a:solidFill>
                  <a:prstClr val="black"/>
                </a:solidFill>
              </a:rPr>
              <a:pPr/>
              <a:t>15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A663B6A-874B-4F04-95B6-C948A4CC3B4D}" type="slidenum">
              <a:rPr lang="en-US" sz="1200">
                <a:solidFill>
                  <a:prstClr val="black"/>
                </a:solidFill>
              </a:rPr>
              <a:pPr/>
              <a:t>16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46A26FE-EFA0-4799-BCBE-DAA1534A17C6}" type="slidenum">
              <a:rPr lang="en-US" sz="1200">
                <a:solidFill>
                  <a:prstClr val="black"/>
                </a:solidFill>
              </a:rPr>
              <a:pPr/>
              <a:t>17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28800" lvl="4" indent="0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83058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81988" cy="46847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shade val="50000"/>
                  </a:prstClr>
                </a:solidFill>
              </a:rPr>
              <a:t>October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0D15C-402F-492A-BBE4-C5D361956852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shade val="50000"/>
                  </a:prstClr>
                </a:solidFill>
              </a:rPr>
              <a:t>www.aidsetc.org</a:t>
            </a:r>
          </a:p>
        </p:txBody>
      </p:sp>
    </p:spTree>
    <p:extLst>
      <p:ext uri="{BB962C8B-B14F-4D97-AF65-F5344CB8AC3E}">
        <p14:creationId xmlns:p14="http://schemas.microsoft.com/office/powerpoint/2010/main" val="344809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27A173D-CBC9-429C-B822-61624FFF4BB0}" type="datetimeFigureOut">
              <a:rPr lang="en-US" smtClean="0"/>
              <a:t>12/23/2011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5E2DD26-E216-470F-887E-F14DC816D08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  <a:t>Anti Retroviral drugs</a:t>
            </a:r>
            <a:r>
              <a:rPr lang="en-US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100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  <a:t>Adverse </a:t>
            </a:r>
            <a:r>
              <a:rPr lang="en-US" sz="3100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  <a:t>effects and Drug resistance </a:t>
            </a:r>
            <a:r>
              <a:rPr lang="en-US" sz="3100" b="1" dirty="0" smtClean="0">
                <a:solidFill>
                  <a:srgbClr val="FFD279"/>
                </a:solidFill>
                <a:latin typeface="Aharoni" pitchFamily="2" charset="-79"/>
                <a:cs typeface="Aharoni" pitchFamily="2" charset="-79"/>
              </a:rPr>
              <a:t>An overview</a:t>
            </a:r>
            <a:endParaRPr lang="en-US" sz="3100" b="1" dirty="0">
              <a:solidFill>
                <a:srgbClr val="FFD279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7812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29400" y="27709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AABF7-9CA8-4BA1-86BB-1786AD2F8532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49250"/>
            <a:ext cx="50292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FFD279"/>
                </a:solidFill>
              </a:rPr>
              <a:t>Adverse Effects: PIs </a:t>
            </a:r>
            <a:r>
              <a:rPr lang="en-US" sz="2000" smtClean="0">
                <a:solidFill>
                  <a:srgbClr val="FFD279"/>
                </a:solidFill>
              </a:rPr>
              <a:t>(3)</a:t>
            </a:r>
          </a:p>
        </p:txBody>
      </p:sp>
      <p:sp>
        <p:nvSpPr>
          <p:cNvPr id="65539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914400" y="1295400"/>
            <a:ext cx="7848600" cy="4684713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IDV</a:t>
            </a:r>
          </a:p>
          <a:p>
            <a:pPr lvl="1" eaLnBrk="1" hangingPunct="1"/>
            <a:r>
              <a:rPr lang="en-US" dirty="0" smtClean="0"/>
              <a:t>Nephrolithiasis</a:t>
            </a:r>
          </a:p>
          <a:p>
            <a:pPr lvl="1" eaLnBrk="1" hangingPunct="1"/>
            <a:r>
              <a:rPr lang="en-US" dirty="0" smtClean="0"/>
              <a:t>GI intolerance</a:t>
            </a:r>
          </a:p>
          <a:p>
            <a:pPr lvl="1" eaLnBrk="1" hangingPunct="1"/>
            <a:r>
              <a:rPr lang="en-US" dirty="0" smtClean="0"/>
              <a:t>Diabetes/insulin resistance</a:t>
            </a:r>
          </a:p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LPV/r </a:t>
            </a:r>
          </a:p>
          <a:p>
            <a:pPr lvl="1" eaLnBrk="1" hangingPunct="1"/>
            <a:r>
              <a:rPr lang="en-US" dirty="0" smtClean="0"/>
              <a:t>GI intolerance</a:t>
            </a:r>
          </a:p>
          <a:p>
            <a:pPr lvl="1" eaLnBrk="1" hangingPunct="1"/>
            <a:r>
              <a:rPr lang="en-US" dirty="0" smtClean="0"/>
              <a:t>Diabetes/insulin resistance</a:t>
            </a:r>
          </a:p>
          <a:p>
            <a:pPr lvl="1" eaLnBrk="1" hangingPunct="1"/>
            <a:r>
              <a:rPr lang="en-US" dirty="0" smtClean="0"/>
              <a:t>Possible increased risk of MI</a:t>
            </a:r>
          </a:p>
          <a:p>
            <a:pPr lvl="1" eaLnBrk="1" hangingPunct="1"/>
            <a:r>
              <a:rPr lang="en-US" dirty="0" smtClean="0"/>
              <a:t>PR and QT prolongation</a:t>
            </a:r>
          </a:p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NFV</a:t>
            </a:r>
            <a:r>
              <a:rPr lang="en-US" sz="3200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/>
            <a:r>
              <a:rPr lang="en-US" dirty="0" smtClean="0"/>
              <a:t>Diarrhea</a:t>
            </a:r>
          </a:p>
          <a:p>
            <a:pPr eaLnBrk="1" hangingPunct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2400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97511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51686-D017-4236-BEFE-850F0172E782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49530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PIs </a:t>
            </a:r>
            <a:r>
              <a:rPr lang="en-US" sz="2000" dirty="0" smtClean="0">
                <a:solidFill>
                  <a:srgbClr val="FFD279"/>
                </a:solidFill>
              </a:rPr>
              <a:t>(4)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09600" y="1219200"/>
            <a:ext cx="7620000" cy="52943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solidFill>
                  <a:srgbClr val="FFD279"/>
                </a:solidFill>
              </a:rPr>
              <a:t>RTV</a:t>
            </a:r>
            <a:r>
              <a:rPr lang="en-US" sz="2000" b="1" dirty="0" smtClean="0">
                <a:solidFill>
                  <a:srgbClr val="FFD279"/>
                </a:solidFill>
              </a:rPr>
              <a:t> </a:t>
            </a:r>
            <a:endParaRPr lang="en-US" sz="2400" b="1" dirty="0" smtClean="0">
              <a:solidFill>
                <a:srgbClr val="FFD279"/>
              </a:solidFill>
            </a:endParaRPr>
          </a:p>
          <a:p>
            <a:pPr lvl="1" eaLnBrk="1" hangingPunct="1"/>
            <a:r>
              <a:rPr lang="en-US" sz="2000" dirty="0" smtClean="0"/>
              <a:t>GI intolerance</a:t>
            </a:r>
          </a:p>
          <a:p>
            <a:pPr lvl="1" eaLnBrk="1" hangingPunct="1"/>
            <a:r>
              <a:rPr lang="en-US" sz="2000" dirty="0" smtClean="0"/>
              <a:t>Hepatitis</a:t>
            </a:r>
            <a:endParaRPr lang="en-US" dirty="0" smtClean="0"/>
          </a:p>
          <a:p>
            <a:pPr eaLnBrk="1" hangingPunct="1"/>
            <a:r>
              <a:rPr lang="en-US" sz="2400" b="1" dirty="0" smtClean="0">
                <a:solidFill>
                  <a:srgbClr val="FFD279"/>
                </a:solidFill>
              </a:rPr>
              <a:t>SQV</a:t>
            </a:r>
            <a:r>
              <a:rPr lang="en-US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/>
            <a:r>
              <a:rPr lang="en-US" sz="2000" dirty="0" smtClean="0"/>
              <a:t>GI intolerance</a:t>
            </a:r>
          </a:p>
          <a:p>
            <a:pPr lvl="1" eaLnBrk="1" hangingPunct="1"/>
            <a:r>
              <a:rPr lang="en-US" sz="2000" dirty="0" smtClean="0"/>
              <a:t>PR and QT prolongation</a:t>
            </a:r>
          </a:p>
          <a:p>
            <a:pPr eaLnBrk="1" hangingPunct="1"/>
            <a:r>
              <a:rPr lang="en-US" sz="2400" b="1" dirty="0" smtClean="0">
                <a:solidFill>
                  <a:srgbClr val="FFD279"/>
                </a:solidFill>
              </a:rPr>
              <a:t>TPV</a:t>
            </a:r>
            <a:r>
              <a:rPr lang="en-US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/>
            <a:r>
              <a:rPr lang="en-US" sz="2000" dirty="0" smtClean="0"/>
              <a:t>GI intolerance</a:t>
            </a:r>
          </a:p>
          <a:p>
            <a:pPr lvl="1" eaLnBrk="1" hangingPunct="1"/>
            <a:r>
              <a:rPr lang="en-US" sz="2000" dirty="0" smtClean="0"/>
              <a:t>Rash</a:t>
            </a:r>
          </a:p>
          <a:p>
            <a:pPr lvl="1" eaLnBrk="1" hangingPunct="1"/>
            <a:r>
              <a:rPr lang="en-US" sz="2000" dirty="0" smtClean="0"/>
              <a:t>Hyperlipidemia</a:t>
            </a:r>
          </a:p>
          <a:p>
            <a:pPr lvl="1" eaLnBrk="1" hangingPunct="1"/>
            <a:r>
              <a:rPr lang="en-US" sz="2000" dirty="0" smtClean="0"/>
              <a:t>Liver toxicity </a:t>
            </a:r>
          </a:p>
          <a:p>
            <a:pPr lvl="1" eaLnBrk="1" hangingPunct="1"/>
            <a:r>
              <a:rPr lang="en-US" sz="2000" dirty="0" smtClean="0"/>
              <a:t>Contraindicated if moderate-to-severe hepatic insufficiency</a:t>
            </a:r>
          </a:p>
          <a:p>
            <a:pPr lvl="1" eaLnBrk="1" hangingPunct="1"/>
            <a:r>
              <a:rPr lang="en-US" sz="2000" dirty="0" smtClean="0"/>
              <a:t>Cases of intracranial hemorrhage</a:t>
            </a:r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951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56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E593D-8A5D-4582-8742-00B30CC959AC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12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25450"/>
            <a:ext cx="49530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II</a:t>
            </a:r>
            <a:endParaRPr lang="en-US" sz="2400" dirty="0" smtClean="0">
              <a:solidFill>
                <a:srgbClr val="FFD279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09600" y="1487488"/>
            <a:ext cx="7391400" cy="529431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RAL </a:t>
            </a:r>
          </a:p>
          <a:p>
            <a:pPr lvl="1" eaLnBrk="1" hangingPunct="1"/>
            <a:r>
              <a:rPr lang="en-US" dirty="0" smtClean="0"/>
              <a:t>Nausea</a:t>
            </a:r>
          </a:p>
          <a:p>
            <a:pPr lvl="1" eaLnBrk="1" hangingPunct="1"/>
            <a:r>
              <a:rPr lang="en-US" dirty="0" smtClean="0"/>
              <a:t>Headache</a:t>
            </a:r>
          </a:p>
          <a:p>
            <a:pPr lvl="1" eaLnBrk="1" hangingPunct="1"/>
            <a:r>
              <a:rPr lang="en-US" dirty="0" smtClean="0"/>
              <a:t>Diarrhea</a:t>
            </a:r>
          </a:p>
          <a:p>
            <a:pPr lvl="1" eaLnBrk="1" hangingPunct="1"/>
            <a:r>
              <a:rPr lang="en-US" dirty="0" smtClean="0"/>
              <a:t>CPK elevation</a:t>
            </a:r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93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9916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CCR5 Antagonist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6248400" cy="41148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FFD279"/>
                </a:solidFill>
              </a:rPr>
              <a:t>MVC </a:t>
            </a:r>
          </a:p>
          <a:p>
            <a:pPr lvl="1" eaLnBrk="1" hangingPunct="1"/>
            <a:r>
              <a:rPr lang="en-US" sz="2400" dirty="0" smtClean="0"/>
              <a:t>Drug-drug interactions</a:t>
            </a:r>
          </a:p>
          <a:p>
            <a:pPr lvl="1" eaLnBrk="1" hangingPunct="1"/>
            <a:r>
              <a:rPr lang="en-US" sz="2400" dirty="0" smtClean="0"/>
              <a:t>Rash</a:t>
            </a:r>
          </a:p>
          <a:p>
            <a:pPr lvl="1" eaLnBrk="1" hangingPunct="1"/>
            <a:r>
              <a:rPr lang="en-US" sz="2400" dirty="0" smtClean="0"/>
              <a:t>Abdominal pain</a:t>
            </a:r>
          </a:p>
          <a:p>
            <a:pPr lvl="1" eaLnBrk="1" hangingPunct="1"/>
            <a:r>
              <a:rPr lang="en-US" sz="2400" dirty="0" smtClean="0"/>
              <a:t>Upper respiratory tract infections</a:t>
            </a:r>
          </a:p>
          <a:p>
            <a:pPr lvl="1" eaLnBrk="1" hangingPunct="1"/>
            <a:r>
              <a:rPr lang="en-US" sz="2400" dirty="0" smtClean="0"/>
              <a:t>Cough</a:t>
            </a:r>
          </a:p>
          <a:p>
            <a:pPr lvl="1" eaLnBrk="1" hangingPunct="1"/>
            <a:r>
              <a:rPr lang="en-US" sz="2400" dirty="0" smtClean="0"/>
              <a:t>Hepatotoxicity</a:t>
            </a:r>
          </a:p>
          <a:p>
            <a:pPr lvl="1" eaLnBrk="1" hangingPunct="1"/>
            <a:r>
              <a:rPr lang="en-US" sz="2400" dirty="0" smtClean="0"/>
              <a:t>Musculoskeletal symptoms</a:t>
            </a:r>
          </a:p>
          <a:p>
            <a:pPr lvl="1" eaLnBrk="1" hangingPunct="1"/>
            <a:r>
              <a:rPr lang="en-US" sz="2400" dirty="0" smtClean="0"/>
              <a:t>Orthostatic hypotension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97511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6C658-87A4-4410-9E22-D69DBDE7E756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Fusion Inhibitor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086600" cy="23622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FFD279"/>
                </a:solidFill>
              </a:rPr>
              <a:t>ENF </a:t>
            </a:r>
          </a:p>
          <a:p>
            <a:pPr lvl="1" eaLnBrk="1" hangingPunct="1"/>
            <a:r>
              <a:rPr lang="en-US" sz="2400" dirty="0" smtClean="0"/>
              <a:t>Injection-site reactions</a:t>
            </a:r>
          </a:p>
          <a:p>
            <a:pPr lvl="1" eaLnBrk="1" hangingPunct="1"/>
            <a:r>
              <a:rPr lang="en-US" sz="2400" dirty="0" smtClean="0"/>
              <a:t>HSR</a:t>
            </a:r>
          </a:p>
          <a:p>
            <a:pPr lvl="1" eaLnBrk="1" hangingPunct="1"/>
            <a:r>
              <a:rPr lang="en-US" sz="2400" dirty="0" smtClean="0"/>
              <a:t>Increased risk of bacterial pneumonia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56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B7ABC8-4E34-45CE-96C8-F4FADCA7A819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90678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Testing for Drug Resistance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Before initiation of ART: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Transmitted resistance in 6-16% of HIV-infected patients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 absence of therapy, resistance mutations may decline over time and become undetectable by current assays, but may persist and cause treatment failure when ART is started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Identification of resistance mutations may optimize treatment outcomes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Resistance testing (genotype) recommended for all at entry to care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Recommended for all pregnant women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Patients with </a:t>
            </a:r>
            <a:r>
              <a:rPr lang="en-US" sz="2800" dirty="0" err="1" smtClean="0"/>
              <a:t>virologic</a:t>
            </a:r>
            <a:r>
              <a:rPr lang="en-US" sz="2800" dirty="0" smtClean="0"/>
              <a:t> failure: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Perform while patient is taking ART, or </a:t>
            </a:r>
            <a:r>
              <a:rPr lang="en-US" sz="2000" dirty="0" smtClean="0">
                <a:cs typeface="Arial" charset="0"/>
              </a:rPr>
              <a:t>≤4 weeks after</a:t>
            </a:r>
            <a:br>
              <a:rPr lang="en-US" sz="2000" dirty="0" smtClean="0">
                <a:cs typeface="Arial" charset="0"/>
              </a:rPr>
            </a:br>
            <a:r>
              <a:rPr lang="en-US" sz="2000" dirty="0" smtClean="0">
                <a:cs typeface="Arial" charset="0"/>
              </a:rPr>
              <a:t>discontinuing therapy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Interpret in combination with history of ARV exposure</a:t>
            </a:r>
            <a:br>
              <a:rPr lang="en-US" sz="2000" dirty="0" smtClean="0"/>
            </a:br>
            <a:r>
              <a:rPr lang="en-US" sz="2000" dirty="0" smtClean="0"/>
              <a:t>and ARV adherence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56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BC7AE-A82F-44D1-9D0B-2F79312AC218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0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56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31678-F396-49CB-BA5D-A6D00328FF4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190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Drug Resistance Testing: Recommendations</a:t>
            </a:r>
          </a:p>
        </p:txBody>
      </p:sp>
      <p:graphicFrame>
        <p:nvGraphicFramePr>
          <p:cNvPr id="308528" name="Group 304"/>
          <p:cNvGraphicFramePr>
            <a:graphicFrameLocks noGrp="1"/>
          </p:cNvGraphicFramePr>
          <p:nvPr>
            <p:ph sz="quarter" idx="13"/>
          </p:nvPr>
        </p:nvGraphicFramePr>
        <p:xfrm>
          <a:off x="457200" y="1512888"/>
          <a:ext cx="8229600" cy="4425950"/>
        </p:xfrm>
        <a:graphic>
          <a:graphicData uri="http://schemas.openxmlformats.org/drawingml/2006/table">
            <a:tbl>
              <a:tblPr/>
              <a:tblGrid>
                <a:gridCol w="2743200"/>
                <a:gridCol w="5486400"/>
              </a:tblGrid>
              <a:tr h="457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RECOMMENDED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2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Acute HIV infection, regardless of whether treatment is to be started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determine if resistant virus was transmitted; guide treatment decisions.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treatment is deferred, consider repeat testing at time of ART initiation.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Genotype preferred.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5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Chronic HIV infection, at entry into 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Transmitted drug-resistant virus is common in some areas; is more likely to be detected earlier in the course of HIV infection.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treatment is deferred, consider repeat testing at time of ART initiation.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Genotype preferred to phenotype.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Consider integrase genotypic resistance assay if integrase inhibitor resistance is a concern.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98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532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ACA90-DCE6-476B-AEF3-9630B8FDB7A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68666" name="Rectangle 26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15400" cy="1190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Drug Resistance Testing: Recommendations </a:t>
            </a:r>
            <a:r>
              <a:rPr lang="en-US" sz="2000" dirty="0" smtClean="0">
                <a:solidFill>
                  <a:srgbClr val="FFD279"/>
                </a:solidFill>
              </a:rPr>
              <a:t>(2)</a:t>
            </a:r>
          </a:p>
        </p:txBody>
      </p:sp>
      <p:graphicFrame>
        <p:nvGraphicFramePr>
          <p:cNvPr id="368737" name="Group 97"/>
          <p:cNvGraphicFramePr>
            <a:graphicFrameLocks noGrp="1"/>
          </p:cNvGraphicFramePr>
          <p:nvPr>
            <p:ph sz="quarter" idx="13"/>
          </p:nvPr>
        </p:nvGraphicFramePr>
        <p:xfrm>
          <a:off x="457200" y="1524000"/>
          <a:ext cx="7924800" cy="5070475"/>
        </p:xfrm>
        <a:graphic>
          <a:graphicData uri="http://schemas.openxmlformats.org/drawingml/2006/table">
            <a:tbl>
              <a:tblPr/>
              <a:tblGrid>
                <a:gridCol w="2743200"/>
                <a:gridCol w="5181600"/>
              </a:tblGrid>
              <a:tr h="4873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RECOMMENDED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80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Virologic failure during ART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assist in selecting active drugs for a new regimen.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Genotype preferred if patient on 1st or 2nd regimen; add phenotype if known or suspected complex drug resistance pattern.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virologic failure on integrase inhibitor or fusion inhibitor, consider specific genotypic testing for resistance to these to determine whether to continue them.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(Coreceptor tropism assay if considering use of CCR5 antagonist; consider if virologic failure on CCR5 antagonist.)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0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Suboptimal suppression of viral load after starting ART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assist in selecting active drugs for a new regimen.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3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294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17299-BA91-4190-A1BD-60F015BAB602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45456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90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Drug Resistance Testing: Recommendations </a:t>
            </a:r>
            <a:r>
              <a:rPr lang="en-US" sz="2000" dirty="0" smtClean="0">
                <a:solidFill>
                  <a:srgbClr val="FFD279"/>
                </a:solidFill>
              </a:rPr>
              <a:t>(3)</a:t>
            </a:r>
          </a:p>
        </p:txBody>
      </p:sp>
      <p:graphicFrame>
        <p:nvGraphicFramePr>
          <p:cNvPr id="445462" name="Group 22"/>
          <p:cNvGraphicFramePr>
            <a:graphicFrameLocks noGrp="1"/>
          </p:cNvGraphicFramePr>
          <p:nvPr>
            <p:ph sz="quarter" idx="13"/>
          </p:nvPr>
        </p:nvGraphicFramePr>
        <p:xfrm>
          <a:off x="914400" y="1905000"/>
          <a:ext cx="7543800" cy="2709863"/>
        </p:xfrm>
        <a:graphic>
          <a:graphicData uri="http://schemas.openxmlformats.org/drawingml/2006/table">
            <a:tbl>
              <a:tblPr/>
              <a:tblGrid>
                <a:gridCol w="2663825"/>
                <a:gridCol w="4879975"/>
              </a:tblGrid>
              <a:tr h="53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RECOMMENDED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Pregnancy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Recommended before initiation of ART or prophylaxis.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Recommended for all on ART with detectable HIV RNA levels.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Genotype usually preferred; add phenotype if complex drug resistance mutation pattern.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29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04800"/>
            <a:ext cx="9067800" cy="1190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Drug Resistance Testing: Recommendations </a:t>
            </a:r>
            <a:r>
              <a:rPr lang="en-US" sz="2000" dirty="0" smtClean="0">
                <a:solidFill>
                  <a:srgbClr val="FFD279"/>
                </a:solidFill>
              </a:rPr>
              <a:t>(4)</a:t>
            </a:r>
          </a:p>
        </p:txBody>
      </p:sp>
      <p:graphicFrame>
        <p:nvGraphicFramePr>
          <p:cNvPr id="329789" name="Group 61"/>
          <p:cNvGraphicFramePr>
            <a:graphicFrameLocks noGrp="1"/>
          </p:cNvGraphicFramePr>
          <p:nvPr>
            <p:ph type="tbl" idx="1"/>
          </p:nvPr>
        </p:nvGraphicFramePr>
        <p:xfrm>
          <a:off x="914400" y="1905000"/>
          <a:ext cx="7543800" cy="3078163"/>
        </p:xfrm>
        <a:graphic>
          <a:graphicData uri="http://schemas.openxmlformats.org/drawingml/2006/table">
            <a:tbl>
              <a:tblPr/>
              <a:tblGrid>
                <a:gridCol w="3352800"/>
                <a:gridCol w="4191000"/>
              </a:tblGrid>
              <a:tr h="7010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USUALLY RECOMMENDED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After discontinuation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(&gt;4 weeks) of ARVs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Resistance mutations may become minor species in the absence of selective drug pressure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Plasma HIV RNA &lt;500 copies/mL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Resistance assays cannot consistently be performed if HIV RNA is low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89696D-030C-4E94-9FA6-212A9BF3A8E4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19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66294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Current ARV Medications</a:t>
            </a:r>
          </a:p>
        </p:txBody>
      </p:sp>
      <p:graphicFrame>
        <p:nvGraphicFramePr>
          <p:cNvPr id="412813" name="Group 1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40672629"/>
              </p:ext>
            </p:extLst>
          </p:nvPr>
        </p:nvGraphicFramePr>
        <p:xfrm>
          <a:off x="304800" y="1143000"/>
          <a:ext cx="8763000" cy="6076950"/>
        </p:xfrm>
        <a:graphic>
          <a:graphicData uri="http://schemas.openxmlformats.org/drawingml/2006/table">
            <a:tbl>
              <a:tblPr/>
              <a:tblGrid>
                <a:gridCol w="2971800"/>
                <a:gridCol w="2819400"/>
                <a:gridCol w="2971800"/>
              </a:tblGrid>
              <a:tr h="607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NRTI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Abacavir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(ABC)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Didanosine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ddI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Emtricitabine (FTC)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Lamivudine (3TC)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Stavudine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(d4T)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Tenofovir (TDF)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Zidovudine (AZT, ZDV)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NNRTI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Delavirdine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(DLV)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Efavirenz (EFV)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Etravirine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(ETR)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Nevirapine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(NVP)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Rilpivirine (RPV)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PI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Atazanavir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(ATV)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Darunavir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(DRV)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Fosamprenavir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(FPV)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Indinavir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(IDV)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Lopinavir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(LPV)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Nelfinavir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(NFV)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Ritonavir (RTV)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Saquinavir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(SQV)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Tipranavir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(TPV)	</a:t>
                      </a:r>
                    </a:p>
                  </a:txBody>
                  <a:tcPr marT="45702" marB="4570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Integrase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 Inhibitor (II)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Raltegravir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(RAL)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Fusion Inhibitor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Enfuvirtide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(ENF, T-20)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D279"/>
                          </a:solidFill>
                          <a:effectLst/>
                          <a:latin typeface="Arial" charset="0"/>
                        </a:rPr>
                        <a:t>CCR5 Antagonist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Maraviroc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(MVC)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</a:t>
                      </a:r>
                    </a:p>
                  </a:txBody>
                  <a:tcPr marT="45702" marB="45702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AF0F4A-0AC8-4660-BE15-147F58FDBA8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70104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067800" cy="11906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Other Assessment and</a:t>
            </a:r>
            <a:br>
              <a:rPr lang="en-US" dirty="0" smtClean="0">
                <a:solidFill>
                  <a:srgbClr val="FFD279"/>
                </a:solidFill>
              </a:rPr>
            </a:br>
            <a:r>
              <a:rPr lang="en-US" dirty="0" smtClean="0">
                <a:solidFill>
                  <a:srgbClr val="FFD279"/>
                </a:solidFill>
              </a:rPr>
              <a:t>Monitoring Studies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763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HLA-B*5701 screening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Recommended before starting ABC, to reduce risk</a:t>
            </a:r>
            <a:br>
              <a:rPr lang="en-US" sz="2000" smtClean="0"/>
            </a:br>
            <a:r>
              <a:rPr lang="en-US" sz="2000" smtClean="0"/>
              <a:t>of hypersensitivity reaction (HSR)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HLA-B*5701-positive patients should not receive ABC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Positive status should be recorded as an ABC allergy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If HLA-B*5701 testing is not available, ABC may be initiated</a:t>
            </a:r>
            <a:br>
              <a:rPr lang="en-US" sz="2000" smtClean="0"/>
            </a:br>
            <a:r>
              <a:rPr lang="en-US" sz="2000" smtClean="0"/>
              <a:t>after counseling and with appropriate monitoring for HSR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Coreceptor tropism assay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Should be performed when a CCR5 antagonist</a:t>
            </a:r>
            <a:br>
              <a:rPr lang="en-US" sz="2000" smtClean="0"/>
            </a:br>
            <a:r>
              <a:rPr lang="en-US" sz="2000" smtClean="0"/>
              <a:t>is being considered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cs typeface="Arial" charset="0"/>
              </a:rPr>
              <a:t>Requires plasma HIV RNA ≥1,000 copies/mL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Proviral DNA assay is available for use in samples with HIV RNA below limit of detection; not clinically validated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Consider in patients with virologic failure on a CCR5 antagonist (though does not rule out resistance to CCR5 antagonist)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56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9DC5C-8FCE-441E-80AB-EAD2187943E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315200" cy="115409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NRTIs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1"/>
            <a:ext cx="7315200" cy="448056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b="1" dirty="0" smtClean="0">
                <a:solidFill>
                  <a:srgbClr val="FFD279"/>
                </a:solidFill>
              </a:rPr>
              <a:t>All NRTIs: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Lactic acidosis and hepatic </a:t>
            </a:r>
            <a:r>
              <a:rPr lang="en-US" sz="2800" dirty="0" err="1" smtClean="0"/>
              <a:t>steatosis</a:t>
            </a:r>
            <a:r>
              <a:rPr lang="en-US" sz="2800" dirty="0" smtClean="0"/>
              <a:t> (highest incidence with d4T, then </a:t>
            </a:r>
            <a:r>
              <a:rPr lang="en-US" sz="2800" dirty="0" err="1" smtClean="0"/>
              <a:t>ddI</a:t>
            </a:r>
            <a:r>
              <a:rPr lang="en-US" sz="2800" dirty="0" smtClean="0"/>
              <a:t> and ZDV, lower with TDF, ABC, 3TC, and FTC)</a:t>
            </a:r>
            <a:endParaRPr lang="en-US" sz="4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800" dirty="0" err="1" smtClean="0"/>
              <a:t>Lipodystrophy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(higher incidence with d4T)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81800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B3AB7B-CBE6-4091-B45C-98887AF197BE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7387F-D164-4F4F-9EC1-49359B9B7B6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4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0678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NRTIs </a:t>
            </a:r>
            <a:r>
              <a:rPr lang="en-US" sz="2000" dirty="0" smtClean="0">
                <a:solidFill>
                  <a:srgbClr val="FFD279"/>
                </a:solidFill>
              </a:rPr>
              <a:t>(2)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62000" y="1295400"/>
            <a:ext cx="7696200" cy="4114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 smtClean="0">
                <a:solidFill>
                  <a:srgbClr val="FFD279"/>
                </a:solidFill>
              </a:rPr>
              <a:t>ABC</a:t>
            </a:r>
          </a:p>
          <a:p>
            <a:pPr lvl="1" eaLnBrk="1" hangingPunct="1"/>
            <a:r>
              <a:rPr lang="en-US" sz="2000" dirty="0" smtClean="0"/>
              <a:t>HSR*</a:t>
            </a:r>
          </a:p>
          <a:p>
            <a:pPr lvl="1" eaLnBrk="1" hangingPunct="1"/>
            <a:r>
              <a:rPr lang="en-US" sz="2000" dirty="0" smtClean="0"/>
              <a:t>Rash</a:t>
            </a:r>
          </a:p>
          <a:p>
            <a:pPr lvl="1" eaLnBrk="1" hangingPunct="1"/>
            <a:r>
              <a:rPr lang="en-US" sz="2000" dirty="0" smtClean="0"/>
              <a:t>Possible increased risk of MI</a:t>
            </a:r>
            <a:endParaRPr lang="en-US" sz="2000" dirty="0" smtClean="0">
              <a:cs typeface="Arial" charset="0"/>
            </a:endParaRPr>
          </a:p>
          <a:p>
            <a:pPr eaLnBrk="1" hangingPunct="1"/>
            <a:r>
              <a:rPr lang="en-US" sz="2400" b="1" dirty="0" err="1" smtClean="0">
                <a:solidFill>
                  <a:srgbClr val="FFD279"/>
                </a:solidFill>
              </a:rPr>
              <a:t>ddI</a:t>
            </a:r>
            <a:r>
              <a:rPr lang="en-US" sz="2400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/>
            <a:r>
              <a:rPr lang="en-US" sz="2000" dirty="0" smtClean="0"/>
              <a:t>GI intolerance</a:t>
            </a:r>
          </a:p>
          <a:p>
            <a:pPr lvl="1" eaLnBrk="1" hangingPunct="1"/>
            <a:r>
              <a:rPr lang="en-US" sz="2000" dirty="0" smtClean="0"/>
              <a:t>Peripheral neuropathy</a:t>
            </a:r>
          </a:p>
          <a:p>
            <a:pPr lvl="1" eaLnBrk="1" hangingPunct="1"/>
            <a:r>
              <a:rPr lang="en-US" sz="2000" dirty="0" smtClean="0"/>
              <a:t>Possible increased risk of MI</a:t>
            </a:r>
          </a:p>
          <a:p>
            <a:pPr lvl="1" eaLnBrk="1" hangingPunct="1"/>
            <a:r>
              <a:rPr lang="en-US" sz="2000" dirty="0" smtClean="0"/>
              <a:t>Pancreatitis</a:t>
            </a:r>
          </a:p>
          <a:p>
            <a:pPr lvl="1" eaLnBrk="1" hangingPunct="1"/>
            <a:r>
              <a:rPr lang="en-US" sz="2000" dirty="0" smtClean="0"/>
              <a:t>Possible </a:t>
            </a:r>
            <a:r>
              <a:rPr lang="en-US" sz="2000" dirty="0" err="1" smtClean="0"/>
              <a:t>noncirrhotic</a:t>
            </a:r>
            <a:r>
              <a:rPr lang="en-US" sz="2000" dirty="0" smtClean="0"/>
              <a:t> portal hypertension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09600" y="5562600"/>
            <a:ext cx="76200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dirty="0">
                <a:solidFill>
                  <a:prstClr val="white"/>
                </a:solidFill>
                <a:latin typeface="Arial" charset="0"/>
              </a:rPr>
              <a:t>* Screen for HLA-B*5709 before treatment with ABC; ABC should not be given to patients who test positive for HLA-B*5709.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sz="1800" dirty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9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30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89916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NRTIs </a:t>
            </a:r>
            <a:r>
              <a:rPr lang="en-US" sz="2000" dirty="0" smtClean="0">
                <a:solidFill>
                  <a:srgbClr val="FFD279"/>
                </a:solidFill>
              </a:rPr>
              <a:t>(3)</a:t>
            </a:r>
          </a:p>
        </p:txBody>
      </p:sp>
      <p:sp>
        <p:nvSpPr>
          <p:cNvPr id="60419" name="Rectangle 5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7924800" cy="48006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d4T</a:t>
            </a:r>
            <a:r>
              <a:rPr lang="en-US" sz="2600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Peripheral neuropathy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err="1" smtClean="0"/>
              <a:t>Lipoatrophy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Pancreatitis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TDF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Renal impairment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Decrease in bone mineral density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Headache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GI intolerance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ZDV</a:t>
            </a:r>
            <a:r>
              <a:rPr lang="en-US" sz="2000" b="1" dirty="0" smtClean="0">
                <a:solidFill>
                  <a:srgbClr val="FFD279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Headache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GI intolerance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Lipoatrophy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Bone marrow suppression</a:t>
            </a: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87911" y="1524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53AF8-F63D-40C4-85FA-82F3AC206DB4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0420" name="Rectangle 6"/>
          <p:cNvSpPr>
            <a:spLocks noChangeArrowheads="1"/>
          </p:cNvSpPr>
          <p:nvPr/>
        </p:nvSpPr>
        <p:spPr bwMode="auto">
          <a:xfrm>
            <a:off x="4876800" y="1676400"/>
            <a:ext cx="3657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Font typeface="Wingdings" pitchFamily="2" charset="2"/>
              <a:buChar char="§"/>
            </a:pPr>
            <a:endParaRPr lang="en-US" sz="3200">
              <a:solidFill>
                <a:prstClr val="white"/>
              </a:solidFill>
              <a:latin typeface="Arial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FF33"/>
              </a:buClr>
              <a:buFont typeface="Wingdings" pitchFamily="2" charset="2"/>
              <a:buChar char="§"/>
            </a:pPr>
            <a:endParaRPr lang="en-US" sz="200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49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770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C06AC9-B1C6-404A-9E40-82E43BAE25F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NNRTIs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b="1" dirty="0" smtClean="0">
                <a:solidFill>
                  <a:srgbClr val="FFD279"/>
                </a:solidFill>
              </a:rPr>
              <a:t>All NNRTIs: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Rash, including Stevens-Johnson syndrome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Hepatotoxicity (especially NVP)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Drug-drug interactions</a:t>
            </a:r>
          </a:p>
        </p:txBody>
      </p:sp>
    </p:spTree>
    <p:extLst>
      <p:ext uri="{BB962C8B-B14F-4D97-AF65-F5344CB8AC3E}">
        <p14:creationId xmlns:p14="http://schemas.microsoft.com/office/powerpoint/2010/main" val="152653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532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51236-CAA0-4884-916E-515438414F12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7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763000" cy="6461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NNRTIs </a:t>
            </a:r>
            <a:r>
              <a:rPr lang="en-US" sz="2000" dirty="0" smtClean="0">
                <a:solidFill>
                  <a:srgbClr val="FFD279"/>
                </a:solidFill>
              </a:rPr>
              <a:t>(2)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EFV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Neuropsychiatric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Teratogenic</a:t>
            </a:r>
            <a:r>
              <a:rPr lang="en-US" sz="2000" dirty="0" smtClean="0"/>
              <a:t> in nonhuman primates + cases of neural tube defects in human infants after first-trimester exposure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Dyslipidemia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NVP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Higher rate of rash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Hepatotoxicity (may be severe and life-threatening;</a:t>
            </a:r>
            <a:br>
              <a:rPr lang="en-US" sz="2000" dirty="0" smtClean="0"/>
            </a:br>
            <a:r>
              <a:rPr lang="en-US" sz="2000" dirty="0" smtClean="0"/>
              <a:t>risk higher in patients with higher CD4 counts at the time they start NVP, and in women)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D279"/>
                </a:solidFill>
              </a:rPr>
              <a:t>RPV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Depression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422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2286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8D33AC-EA35-4CD2-9632-EAA1DFA1ECF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9154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PIs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153400" cy="4648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D279"/>
                </a:solidFill>
              </a:rPr>
              <a:t>All PIs:</a:t>
            </a:r>
            <a:r>
              <a:rPr lang="en-US" b="1" dirty="0" smtClean="0">
                <a:solidFill>
                  <a:srgbClr val="FFD279"/>
                </a:solidFill>
              </a:rPr>
              <a:t>  </a:t>
            </a:r>
          </a:p>
          <a:p>
            <a:pPr lvl="1" eaLnBrk="1" hangingPunct="1"/>
            <a:r>
              <a:rPr lang="en-US" sz="2800" dirty="0" smtClean="0"/>
              <a:t>Hyperlipidemia </a:t>
            </a:r>
          </a:p>
          <a:p>
            <a:pPr lvl="1" eaLnBrk="1" hangingPunct="1"/>
            <a:r>
              <a:rPr lang="en-US" sz="2800" dirty="0" err="1" smtClean="0"/>
              <a:t>Lipodystrophy</a:t>
            </a:r>
            <a:r>
              <a:rPr lang="en-US" sz="2800" dirty="0" smtClean="0"/>
              <a:t> </a:t>
            </a:r>
          </a:p>
          <a:p>
            <a:pPr lvl="1" eaLnBrk="1" hangingPunct="1"/>
            <a:r>
              <a:rPr lang="en-US" sz="2800" dirty="0" smtClean="0"/>
              <a:t>Hepatotoxicity</a:t>
            </a:r>
          </a:p>
          <a:p>
            <a:pPr lvl="1" eaLnBrk="1" hangingPunct="1"/>
            <a:r>
              <a:rPr lang="en-US" sz="2800" dirty="0" smtClean="0"/>
              <a:t>GI intolerance</a:t>
            </a:r>
          </a:p>
          <a:p>
            <a:pPr lvl="1" eaLnBrk="1" hangingPunct="1"/>
            <a:r>
              <a:rPr lang="en-US" sz="2800" dirty="0" smtClean="0"/>
              <a:t>Possibility of increased bleeding risk</a:t>
            </a:r>
            <a:br>
              <a:rPr lang="en-US" sz="2800" dirty="0" smtClean="0"/>
            </a:br>
            <a:r>
              <a:rPr lang="en-US" sz="2800" dirty="0" smtClean="0"/>
              <a:t>for hemophiliacs</a:t>
            </a:r>
          </a:p>
          <a:p>
            <a:pPr lvl="1" eaLnBrk="1" hangingPunct="1"/>
            <a:r>
              <a:rPr lang="en-US" sz="2800" dirty="0" smtClean="0"/>
              <a:t>Drug-drug interactions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458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81800" y="76200"/>
            <a:ext cx="2246489" cy="30122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white">
                    <a:shade val="50000"/>
                  </a:prstClr>
                </a:solidFill>
              </a:rPr>
              <a:t>www.aidsetc.org</a:t>
            </a:r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8E6A5-EFAD-4FD9-B4D9-13D9B4CE955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9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5029200" cy="641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D279"/>
                </a:solidFill>
              </a:rPr>
              <a:t>Adverse Effects: PIs </a:t>
            </a:r>
            <a:r>
              <a:rPr lang="en-US" sz="2000" dirty="0" smtClean="0">
                <a:solidFill>
                  <a:srgbClr val="FFD279"/>
                </a:solidFill>
              </a:rPr>
              <a:t>(2)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295400"/>
            <a:ext cx="68580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ATV</a:t>
            </a:r>
          </a:p>
          <a:p>
            <a:pPr lvl="1" eaLnBrk="1" hangingPunct="1"/>
            <a:r>
              <a:rPr lang="en-US" dirty="0" err="1" smtClean="0"/>
              <a:t>Hyperbilirubinemia</a:t>
            </a:r>
            <a:endParaRPr lang="en-US" dirty="0" smtClean="0"/>
          </a:p>
          <a:p>
            <a:pPr lvl="1" eaLnBrk="1" hangingPunct="1"/>
            <a:r>
              <a:rPr lang="en-US" dirty="0" smtClean="0"/>
              <a:t>PR prolongation</a:t>
            </a:r>
          </a:p>
          <a:p>
            <a:pPr lvl="1" eaLnBrk="1" hangingPunct="1"/>
            <a:r>
              <a:rPr lang="en-US" dirty="0" smtClean="0"/>
              <a:t>Nephrolithiasis</a:t>
            </a:r>
          </a:p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DRV </a:t>
            </a:r>
          </a:p>
          <a:p>
            <a:pPr lvl="1" eaLnBrk="1" hangingPunct="1"/>
            <a:r>
              <a:rPr lang="en-US" dirty="0" smtClean="0"/>
              <a:t>Rash</a:t>
            </a:r>
          </a:p>
          <a:p>
            <a:pPr lvl="1" eaLnBrk="1" hangingPunct="1"/>
            <a:r>
              <a:rPr lang="en-US" dirty="0" smtClean="0"/>
              <a:t>Liver toxicity</a:t>
            </a:r>
          </a:p>
          <a:p>
            <a:pPr eaLnBrk="1" hangingPunct="1"/>
            <a:r>
              <a:rPr lang="en-US" b="1" dirty="0" smtClean="0">
                <a:solidFill>
                  <a:srgbClr val="FFD279"/>
                </a:solidFill>
              </a:rPr>
              <a:t>FPV</a:t>
            </a:r>
          </a:p>
          <a:p>
            <a:pPr lvl="1" eaLnBrk="1" hangingPunct="1"/>
            <a:r>
              <a:rPr lang="en-US" dirty="0" smtClean="0"/>
              <a:t>GI intolerance</a:t>
            </a:r>
          </a:p>
          <a:p>
            <a:pPr lvl="1" eaLnBrk="1" hangingPunct="1"/>
            <a:r>
              <a:rPr lang="en-US" dirty="0" smtClean="0"/>
              <a:t>Rash</a:t>
            </a:r>
          </a:p>
          <a:p>
            <a:pPr lvl="1" eaLnBrk="1" hangingPunct="1"/>
            <a:r>
              <a:rPr lang="en-US" dirty="0" smtClean="0"/>
              <a:t>Possible increased risk of MI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828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851</Words>
  <Application>Microsoft Office PowerPoint</Application>
  <PresentationFormat>On-screen Show (4:3)</PresentationFormat>
  <Paragraphs>258</Paragraphs>
  <Slides>20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Perspective</vt:lpstr>
      <vt:lpstr>Anti Retroviral drugs Adverse effects and Drug resistance An overview</vt:lpstr>
      <vt:lpstr>Current ARV Medications</vt:lpstr>
      <vt:lpstr>Adverse Effects: NRTIs</vt:lpstr>
      <vt:lpstr>Adverse Effects: NRTIs (2)</vt:lpstr>
      <vt:lpstr>Adverse Effects: NRTIs (3)</vt:lpstr>
      <vt:lpstr>Adverse Effects: NNRTIs</vt:lpstr>
      <vt:lpstr>Adverse Effects: NNRTIs (2)</vt:lpstr>
      <vt:lpstr>Adverse Effects: PIs</vt:lpstr>
      <vt:lpstr>Adverse Effects: PIs (2)</vt:lpstr>
      <vt:lpstr>Adverse Effects: PIs (3)</vt:lpstr>
      <vt:lpstr>Adverse Effects: PIs (4)</vt:lpstr>
      <vt:lpstr>Adverse Effects: II</vt:lpstr>
      <vt:lpstr>Adverse Effects: CCR5 Antagonist</vt:lpstr>
      <vt:lpstr>Adverse Effects: Fusion Inhibitor</vt:lpstr>
      <vt:lpstr>Testing for Drug Resistance</vt:lpstr>
      <vt:lpstr>Drug Resistance Testing: Recommendations</vt:lpstr>
      <vt:lpstr>Drug Resistance Testing: Recommendations (2)</vt:lpstr>
      <vt:lpstr>Drug Resistance Testing: Recommendations (3)</vt:lpstr>
      <vt:lpstr>Drug Resistance Testing: Recommendations (4)</vt:lpstr>
      <vt:lpstr>Other Assessment and Monitoring Studies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 Retroviral drugs Adverse effects- An overview</dc:title>
  <dc:creator>Blossom79</dc:creator>
  <cp:lastModifiedBy>Blossom79</cp:lastModifiedBy>
  <cp:revision>4</cp:revision>
  <dcterms:created xsi:type="dcterms:W3CDTF">2011-12-23T04:44:23Z</dcterms:created>
  <dcterms:modified xsi:type="dcterms:W3CDTF">2011-12-23T05:06:36Z</dcterms:modified>
</cp:coreProperties>
</file>