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65" r:id="rId5"/>
    <p:sldId id="258" r:id="rId6"/>
    <p:sldId id="259" r:id="rId7"/>
    <p:sldId id="266" r:id="rId8"/>
    <p:sldId id="268" r:id="rId9"/>
    <p:sldId id="260" r:id="rId10"/>
    <p:sldId id="270" r:id="rId11"/>
    <p:sldId id="267" r:id="rId12"/>
    <p:sldId id="261" r:id="rId13"/>
    <p:sldId id="271" r:id="rId14"/>
    <p:sldId id="262" r:id="rId15"/>
    <p:sldId id="273" r:id="rId16"/>
    <p:sldId id="275" r:id="rId17"/>
    <p:sldId id="263" r:id="rId18"/>
    <p:sldId id="264" r:id="rId19"/>
  </p:sldIdLst>
  <p:sldSz cx="9144000" cy="6858000" type="screen4x3"/>
  <p:notesSz cx="6858000" cy="9144000"/>
  <p:custDataLst>
    <p:tags r:id="rId21"/>
  </p:custDataLst>
  <p:defaultTextStyle>
    <a:defPPr lvl="0">
      <a:defRPr lang="en-US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 /><Relationship Id="rId13" Type="http://schemas.openxmlformats.org/officeDocument/2006/relationships/slide" Target="slides/slide11.xml" /><Relationship Id="rId18" Type="http://schemas.openxmlformats.org/officeDocument/2006/relationships/slide" Target="slides/slide16.xml" /><Relationship Id="rId3" Type="http://schemas.openxmlformats.org/officeDocument/2006/relationships/slide" Target="slides/slide1.xml" /><Relationship Id="rId21" Type="http://schemas.openxmlformats.org/officeDocument/2006/relationships/tags" Target="tags/tag1.xml" /><Relationship Id="rId7" Type="http://schemas.openxmlformats.org/officeDocument/2006/relationships/slide" Target="slides/slide5.xml" /><Relationship Id="rId12" Type="http://schemas.openxmlformats.org/officeDocument/2006/relationships/slide" Target="slides/slide10.xml" /><Relationship Id="rId17" Type="http://schemas.openxmlformats.org/officeDocument/2006/relationships/slide" Target="slides/slide15.xml" /><Relationship Id="rId25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16" Type="http://schemas.openxmlformats.org/officeDocument/2006/relationships/slide" Target="slides/slide14.xml" /><Relationship Id="rId20" Type="http://schemas.openxmlformats.org/officeDocument/2006/relationships/notesMaster" Target="notesMasters/notesMaster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4.xml" /><Relationship Id="rId11" Type="http://schemas.openxmlformats.org/officeDocument/2006/relationships/slide" Target="slides/slide9.xml" /><Relationship Id="rId24" Type="http://schemas.openxmlformats.org/officeDocument/2006/relationships/theme" Target="theme/theme1.xml" /><Relationship Id="rId5" Type="http://schemas.openxmlformats.org/officeDocument/2006/relationships/slide" Target="slides/slide3.xml" /><Relationship Id="rId15" Type="http://schemas.openxmlformats.org/officeDocument/2006/relationships/slide" Target="slides/slide13.xml" /><Relationship Id="rId23" Type="http://schemas.openxmlformats.org/officeDocument/2006/relationships/viewProps" Target="viewProps.xml" /><Relationship Id="rId10" Type="http://schemas.openxmlformats.org/officeDocument/2006/relationships/slide" Target="slides/slide8.xml" /><Relationship Id="rId19" Type="http://schemas.openxmlformats.org/officeDocument/2006/relationships/slide" Target="slides/slide17.xml" /><Relationship Id="rId4" Type="http://schemas.openxmlformats.org/officeDocument/2006/relationships/slide" Target="slides/slide2.xml" /><Relationship Id="rId9" Type="http://schemas.openxmlformats.org/officeDocument/2006/relationships/slide" Target="slides/slide7.xml" /><Relationship Id="rId14" Type="http://schemas.openxmlformats.org/officeDocument/2006/relationships/slide" Target="slides/slide12.xml" /><Relationship Id="rId22" Type="http://schemas.openxmlformats.org/officeDocument/2006/relationships/presProps" Target="pres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F54E7A4-BA96-4A97-B058-A4F555C19A17}" type="doc">
      <dgm:prSet loTypeId="urn:microsoft.com/office/officeart/2005/8/layout/vList2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pPr rtl="1"/>
          <a:endParaRPr lang="ar-SA"/>
        </a:p>
      </dgm:t>
    </dgm:pt>
    <dgm:pt modelId="{E3031DEC-D601-4C0D-8BE5-9310950C4084}">
      <dgm:prSet phldrT="[نص]" custT="1"/>
      <dgm:spPr/>
      <dgm:t>
        <a:bodyPr/>
        <a:lstStyle/>
        <a:p>
          <a:pPr rtl="1"/>
          <a:r>
            <a:rPr lang="en-US" sz="2400" b="0" kern="1200" dirty="0">
              <a:solidFill>
                <a:srgbClr val="FF0000"/>
              </a:solidFill>
              <a:latin typeface="Rockwell"/>
              <a:ea typeface="+mn-ea"/>
              <a:cs typeface="+mn-cs"/>
            </a:rPr>
            <a:t> 6Eo1</a:t>
          </a:r>
          <a:r>
            <a:rPr lang="en-US" sz="2400" b="1" kern="1200" dirty="0"/>
            <a:t> </a:t>
          </a:r>
          <a:endParaRPr lang="ar-SA" sz="2400" b="1" kern="1200" dirty="0"/>
        </a:p>
        <a:p>
          <a:pPr rtl="1"/>
          <a:r>
            <a:rPr lang="ar-SA" sz="2400" b="1" u="sng" kern="1200" dirty="0">
              <a:solidFill>
                <a:srgbClr val="0070C0"/>
              </a:solidFill>
              <a:latin typeface="Rockwell"/>
              <a:ea typeface="+mn-ea"/>
              <a:cs typeface="Times New Roman" panose="02020603050405020304" pitchFamily="18" charset="0"/>
            </a:rPr>
            <a:t>أستطيع أن </a:t>
          </a:r>
          <a:r>
            <a:rPr lang="ar-SA" sz="2400" b="1" kern="1200" dirty="0"/>
            <a:t>أقوم بعمل ملاحظات وقياسات ذات صلة مستخدما مجموعة من الأدوات.</a:t>
          </a:r>
          <a:endParaRPr lang="ar-SA" sz="2400" kern="1200" dirty="0">
            <a:latin typeface="Rockwell" panose="02060603020205020403"/>
            <a:ea typeface="+mn-ea"/>
            <a:cs typeface="+mn-cs"/>
          </a:endParaRPr>
        </a:p>
      </dgm:t>
    </dgm:pt>
    <dgm:pt modelId="{29034867-BA26-4F02-8D24-4A51F7D15A03}" type="parTrans" cxnId="{D1B5B8DC-ED93-4F73-AD32-DBC4BB8BD313}">
      <dgm:prSet/>
      <dgm:spPr/>
      <dgm:t>
        <a:bodyPr/>
        <a:lstStyle/>
        <a:p>
          <a:pPr rtl="1"/>
          <a:endParaRPr lang="ar-SA"/>
        </a:p>
      </dgm:t>
    </dgm:pt>
    <dgm:pt modelId="{034EF89C-8900-4ABB-B5CA-CEF6AEA0D91A}" type="sibTrans" cxnId="{D1B5B8DC-ED93-4F73-AD32-DBC4BB8BD313}">
      <dgm:prSet/>
      <dgm:spPr/>
      <dgm:t>
        <a:bodyPr/>
        <a:lstStyle/>
        <a:p>
          <a:pPr rtl="1"/>
          <a:endParaRPr lang="ar-SA"/>
        </a:p>
      </dgm:t>
    </dgm:pt>
    <dgm:pt modelId="{139024C8-8CFE-475C-965E-20C2360020D0}">
      <dgm:prSet phldrT="[نص]" custT="1"/>
      <dgm:spPr/>
      <dgm:t>
        <a:bodyPr/>
        <a:lstStyle/>
        <a:p>
          <a:pPr marL="0" lvl="0" indent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rgbClr val="FF0000"/>
              </a:solidFill>
              <a:latin typeface="Rockwell"/>
              <a:ea typeface="+mn-ea"/>
              <a:cs typeface="+mn-cs"/>
            </a:rPr>
            <a:t>6Pf2  </a:t>
          </a:r>
          <a:endParaRPr lang="ar-OM" sz="2400" b="0" kern="1200" dirty="0">
            <a:solidFill>
              <a:srgbClr val="FF0000"/>
            </a:solidFill>
            <a:latin typeface="Rockwell"/>
            <a:ea typeface="+mn-ea"/>
            <a:cs typeface="+mn-cs"/>
          </a:endParaRPr>
        </a:p>
        <a:p>
          <a:pPr marL="0" lvl="0" indent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b="1" u="sng" kern="1200" dirty="0">
              <a:solidFill>
                <a:srgbClr val="0070C0"/>
              </a:solidFill>
              <a:latin typeface="Rockwell"/>
              <a:ea typeface="+mn-ea"/>
              <a:cs typeface="Times New Roman" panose="02020603050405020304" pitchFamily="18" charset="0"/>
            </a:rPr>
            <a:t>أستطيع أن </a:t>
          </a:r>
          <a:r>
            <a:rPr lang="ar-OM" sz="2400" b="1" kern="1200" dirty="0"/>
            <a:t>أحدد اتجاه القوى.</a:t>
          </a:r>
          <a:endParaRPr lang="en-US" sz="2400" b="1" kern="1200" dirty="0"/>
        </a:p>
        <a:p>
          <a:pPr marL="0" lvl="0" indent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OM" sz="2400" b="1" u="sng" kern="1200" dirty="0">
              <a:solidFill>
                <a:srgbClr val="0070C0"/>
              </a:solidFill>
              <a:latin typeface="Rockwell"/>
              <a:ea typeface="+mn-ea"/>
              <a:cs typeface="Times New Roman" panose="02020603050405020304" pitchFamily="18" charset="0"/>
            </a:rPr>
            <a:t>أستطيع أن </a:t>
          </a:r>
          <a:r>
            <a:rPr lang="ar-OM" sz="2400" b="1" kern="1200" dirty="0"/>
            <a:t>ارسم مخطط القوى لأبين اتجاه القوى المؤثرة على جسم ما</a:t>
          </a:r>
          <a:r>
            <a:rPr lang="ar-OM" sz="2400" kern="1200" dirty="0"/>
            <a:t>.</a:t>
          </a:r>
          <a:endParaRPr lang="ar-SA" sz="1900" b="1" kern="1200" dirty="0">
            <a:solidFill>
              <a:srgbClr val="FF0000"/>
            </a:solidFill>
            <a:latin typeface="Rockwell"/>
            <a:ea typeface="+mn-ea"/>
            <a:cs typeface="+mn-cs"/>
          </a:endParaRPr>
        </a:p>
      </dgm:t>
    </dgm:pt>
    <dgm:pt modelId="{6303D8DF-ABBB-4E94-85C7-663E66EE0E56}" type="parTrans" cxnId="{350FAB4A-C6B0-4607-ACE4-90041085BCC6}">
      <dgm:prSet/>
      <dgm:spPr/>
      <dgm:t>
        <a:bodyPr/>
        <a:lstStyle/>
        <a:p>
          <a:pPr rtl="1"/>
          <a:endParaRPr lang="ar-SA"/>
        </a:p>
      </dgm:t>
    </dgm:pt>
    <dgm:pt modelId="{A867DE7A-88FB-4524-84A9-3763D78BE3C1}" type="sibTrans" cxnId="{350FAB4A-C6B0-4607-ACE4-90041085BCC6}">
      <dgm:prSet/>
      <dgm:spPr/>
      <dgm:t>
        <a:bodyPr/>
        <a:lstStyle/>
        <a:p>
          <a:pPr rtl="1"/>
          <a:endParaRPr lang="ar-SA"/>
        </a:p>
      </dgm:t>
    </dgm:pt>
    <dgm:pt modelId="{ED798E35-1BFD-42ED-B881-730B2DEC6BED}" type="pres">
      <dgm:prSet presAssocID="{4F54E7A4-BA96-4A97-B058-A4F555C19A17}" presName="linear" presStyleCnt="0">
        <dgm:presLayoutVars>
          <dgm:animLvl val="lvl"/>
          <dgm:resizeHandles val="exact"/>
        </dgm:presLayoutVars>
      </dgm:prSet>
      <dgm:spPr/>
    </dgm:pt>
    <dgm:pt modelId="{F6404CEE-EC91-41A1-A391-DE6F9C66A6D8}" type="pres">
      <dgm:prSet presAssocID="{139024C8-8CFE-475C-965E-20C2360020D0}" presName="parentText" presStyleLbl="node1" presStyleIdx="0" presStyleCnt="2" custScaleX="91667">
        <dgm:presLayoutVars>
          <dgm:chMax val="0"/>
          <dgm:bulletEnabled val="1"/>
        </dgm:presLayoutVars>
      </dgm:prSet>
      <dgm:spPr/>
    </dgm:pt>
    <dgm:pt modelId="{348E4BA4-097A-49B9-B783-B7FE372578F7}" type="pres">
      <dgm:prSet presAssocID="{A867DE7A-88FB-4524-84A9-3763D78BE3C1}" presName="spacer" presStyleCnt="0"/>
      <dgm:spPr/>
    </dgm:pt>
    <dgm:pt modelId="{0BDED80E-16D3-404D-B065-C95828C1E165}" type="pres">
      <dgm:prSet presAssocID="{E3031DEC-D601-4C0D-8BE5-9310950C4084}" presName="parentText" presStyleLbl="node1" presStyleIdx="1" presStyleCnt="2" custScaleX="93333">
        <dgm:presLayoutVars>
          <dgm:chMax val="0"/>
          <dgm:bulletEnabled val="1"/>
        </dgm:presLayoutVars>
      </dgm:prSet>
      <dgm:spPr/>
    </dgm:pt>
  </dgm:ptLst>
  <dgm:cxnLst>
    <dgm:cxn modelId="{350FAB4A-C6B0-4607-ACE4-90041085BCC6}" srcId="{4F54E7A4-BA96-4A97-B058-A4F555C19A17}" destId="{139024C8-8CFE-475C-965E-20C2360020D0}" srcOrd="0" destOrd="0" parTransId="{6303D8DF-ABBB-4E94-85C7-663E66EE0E56}" sibTransId="{A867DE7A-88FB-4524-84A9-3763D78BE3C1}"/>
    <dgm:cxn modelId="{F9597654-87C6-4C00-B38D-1CDFC9D46450}" type="presOf" srcId="{139024C8-8CFE-475C-965E-20C2360020D0}" destId="{F6404CEE-EC91-41A1-A391-DE6F9C66A6D8}" srcOrd="0" destOrd="0" presId="urn:microsoft.com/office/officeart/2005/8/layout/vList2"/>
    <dgm:cxn modelId="{61132793-4DCA-4FA9-A2FE-50127F859C60}" type="presOf" srcId="{E3031DEC-D601-4C0D-8BE5-9310950C4084}" destId="{0BDED80E-16D3-404D-B065-C95828C1E165}" srcOrd="0" destOrd="0" presId="urn:microsoft.com/office/officeart/2005/8/layout/vList2"/>
    <dgm:cxn modelId="{019B63D1-9567-4F2F-8950-88694A3C4C86}" type="presOf" srcId="{4F54E7A4-BA96-4A97-B058-A4F555C19A17}" destId="{ED798E35-1BFD-42ED-B881-730B2DEC6BED}" srcOrd="0" destOrd="0" presId="urn:microsoft.com/office/officeart/2005/8/layout/vList2"/>
    <dgm:cxn modelId="{D1B5B8DC-ED93-4F73-AD32-DBC4BB8BD313}" srcId="{4F54E7A4-BA96-4A97-B058-A4F555C19A17}" destId="{E3031DEC-D601-4C0D-8BE5-9310950C4084}" srcOrd="1" destOrd="0" parTransId="{29034867-BA26-4F02-8D24-4A51F7D15A03}" sibTransId="{034EF89C-8900-4ABB-B5CA-CEF6AEA0D91A}"/>
    <dgm:cxn modelId="{AFFBC125-B80D-4F45-8008-FB8634B65029}" type="presParOf" srcId="{ED798E35-1BFD-42ED-B881-730B2DEC6BED}" destId="{F6404CEE-EC91-41A1-A391-DE6F9C66A6D8}" srcOrd="0" destOrd="0" presId="urn:microsoft.com/office/officeart/2005/8/layout/vList2"/>
    <dgm:cxn modelId="{8251ED88-CF10-44B2-86F7-FA1DF335705D}" type="presParOf" srcId="{ED798E35-1BFD-42ED-B881-730B2DEC6BED}" destId="{348E4BA4-097A-49B9-B783-B7FE372578F7}" srcOrd="1" destOrd="0" presId="urn:microsoft.com/office/officeart/2005/8/layout/vList2"/>
    <dgm:cxn modelId="{A04779D2-9635-4397-B53C-33E9FFF26376}" type="presParOf" srcId="{ED798E35-1BFD-42ED-B881-730B2DEC6BED}" destId="{0BDED80E-16D3-404D-B065-C95828C1E16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404CEE-EC91-41A1-A391-DE6F9C66A6D8}">
      <dsp:nvSpPr>
        <dsp:cNvPr id="0" name=""/>
        <dsp:cNvSpPr/>
      </dsp:nvSpPr>
      <dsp:spPr>
        <a:xfrm>
          <a:off x="380984" y="1279051"/>
          <a:ext cx="8382029" cy="15590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rgbClr val="FF0000"/>
              </a:solidFill>
              <a:latin typeface="Rockwell"/>
              <a:ea typeface="+mn-ea"/>
              <a:cs typeface="+mn-cs"/>
            </a:rPr>
            <a:t>6Pf2  </a:t>
          </a:r>
          <a:endParaRPr lang="ar-OM" sz="2400" b="0" kern="1200" dirty="0">
            <a:solidFill>
              <a:srgbClr val="FF0000"/>
            </a:solidFill>
            <a:latin typeface="Rockwell"/>
            <a:ea typeface="+mn-ea"/>
            <a:cs typeface="+mn-cs"/>
          </a:endParaRPr>
        </a:p>
        <a:p>
          <a:pPr marL="0" lvl="0" indent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b="1" u="sng" kern="1200" dirty="0">
              <a:solidFill>
                <a:srgbClr val="0070C0"/>
              </a:solidFill>
              <a:latin typeface="Rockwell"/>
              <a:ea typeface="+mn-ea"/>
              <a:cs typeface="Times New Roman" panose="02020603050405020304" pitchFamily="18" charset="0"/>
            </a:rPr>
            <a:t>أستطيع أن </a:t>
          </a:r>
          <a:r>
            <a:rPr lang="ar-OM" sz="2400" b="1" kern="1200" dirty="0"/>
            <a:t>أحدد اتجاه القوى.</a:t>
          </a:r>
          <a:endParaRPr lang="en-US" sz="2400" b="1" kern="1200" dirty="0"/>
        </a:p>
        <a:p>
          <a:pPr marL="0" lvl="0" indent="0" algn="r" defTabSz="844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OM" sz="2400" b="1" u="sng" kern="1200" dirty="0">
              <a:solidFill>
                <a:srgbClr val="0070C0"/>
              </a:solidFill>
              <a:latin typeface="Rockwell"/>
              <a:ea typeface="+mn-ea"/>
              <a:cs typeface="Times New Roman" panose="02020603050405020304" pitchFamily="18" charset="0"/>
            </a:rPr>
            <a:t>أستطيع أن </a:t>
          </a:r>
          <a:r>
            <a:rPr lang="ar-OM" sz="2400" b="1" kern="1200" dirty="0"/>
            <a:t>ارسم مخطط القوى لأبين اتجاه القوى المؤثرة على جسم ما</a:t>
          </a:r>
          <a:r>
            <a:rPr lang="ar-OM" sz="2400" kern="1200" dirty="0"/>
            <a:t>.</a:t>
          </a:r>
          <a:endParaRPr lang="ar-SA" sz="1900" b="1" kern="1200" dirty="0">
            <a:solidFill>
              <a:srgbClr val="FF0000"/>
            </a:solidFill>
            <a:latin typeface="Rockwell"/>
            <a:ea typeface="+mn-ea"/>
            <a:cs typeface="+mn-cs"/>
          </a:endParaRPr>
        </a:p>
      </dsp:txBody>
      <dsp:txXfrm>
        <a:off x="457089" y="1355156"/>
        <a:ext cx="8229819" cy="1406815"/>
      </dsp:txXfrm>
    </dsp:sp>
    <dsp:sp modelId="{0BDED80E-16D3-404D-B065-C95828C1E165}">
      <dsp:nvSpPr>
        <dsp:cNvPr id="0" name=""/>
        <dsp:cNvSpPr/>
      </dsp:nvSpPr>
      <dsp:spPr>
        <a:xfrm>
          <a:off x="304815" y="3025276"/>
          <a:ext cx="8534368" cy="1559025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kern="1200" dirty="0">
              <a:solidFill>
                <a:srgbClr val="FF0000"/>
              </a:solidFill>
              <a:latin typeface="Rockwell"/>
              <a:ea typeface="+mn-ea"/>
              <a:cs typeface="+mn-cs"/>
            </a:rPr>
            <a:t> 6Eo1</a:t>
          </a:r>
          <a:r>
            <a:rPr lang="en-US" sz="2400" b="1" kern="1200" dirty="0"/>
            <a:t> </a:t>
          </a:r>
          <a:endParaRPr lang="ar-SA" sz="2400" b="1" kern="1200" dirty="0"/>
        </a:p>
        <a:p>
          <a:pPr marL="0" lvl="0" indent="0" algn="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2400" b="1" u="sng" kern="1200" dirty="0">
              <a:solidFill>
                <a:srgbClr val="0070C0"/>
              </a:solidFill>
              <a:latin typeface="Rockwell"/>
              <a:ea typeface="+mn-ea"/>
              <a:cs typeface="Times New Roman" panose="02020603050405020304" pitchFamily="18" charset="0"/>
            </a:rPr>
            <a:t>أستطيع أن </a:t>
          </a:r>
          <a:r>
            <a:rPr lang="ar-SA" sz="2400" b="1" kern="1200" dirty="0"/>
            <a:t>أقوم بعمل ملاحظات وقياسات ذات صلة مستخدما مجموعة من الأدوات.</a:t>
          </a:r>
          <a:endParaRPr lang="ar-SA" sz="2400" kern="1200" dirty="0">
            <a:latin typeface="Rockwell" panose="02060603020205020403"/>
            <a:ea typeface="+mn-ea"/>
            <a:cs typeface="+mn-cs"/>
          </a:endParaRPr>
        </a:p>
      </dsp:txBody>
      <dsp:txXfrm>
        <a:off x="380920" y="3101381"/>
        <a:ext cx="8382158" cy="14068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E7507F64-0B68-4FE8-9168-DA1D491BE3C2}" type="datetimeFigureOut">
              <a:rPr lang="ar-SA" smtClean="0"/>
              <a:t>20/08/1444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0500273-98D6-4008-8A8E-69FE9C1FFB14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95547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00273-98D6-4008-8A8E-69FE9C1FFB14}" type="slidenum">
              <a:rPr lang="ar-SA" smtClean="0"/>
              <a:t>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9830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Relationship Id="rId5" Type="http://schemas.microsoft.com/office/2007/relationships/hdphoto" Target="../media/hdphoto1.wdp" /><Relationship Id="rId4" Type="http://schemas.openxmlformats.org/officeDocument/2006/relationships/image" Target="../media/image3.png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8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_rels/slideLayout29.xml.rels><?xml version="1.0" encoding="UTF-8" standalone="yes"?>
<Relationships xmlns="http://schemas.openxmlformats.org/package/2006/relationships"><Relationship Id="rId3" Type="http://schemas.microsoft.com/office/2007/relationships/hdphoto" Target="../media/hdphoto2.wdp" /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2.xml" /><Relationship Id="rId5" Type="http://schemas.microsoft.com/office/2007/relationships/hdphoto" Target="../media/hdphoto1.wdp" /><Relationship Id="rId4" Type="http://schemas.openxmlformats.org/officeDocument/2006/relationships/image" Target="../media/image2.png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91EB-0E2B-4F83-95B4-9EB41B5EFD17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BC112-B7BB-4BCD-91EA-F9D86FBB6357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3C2C2-50DB-4F2D-8B3F-AA1ADB483772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0903-EB2E-42F9-9BE5-078A3188D4E3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16325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70903-EB2E-42F9-9BE5-078A3188D4E3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2445676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DD05D-375A-4920-BA7B-EC7E2E1C507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0845106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763EF9A-8523-4CF4-A98D-E71680424229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1454208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993DC-96DB-42B6-A351-B25300799BCE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1462915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03485-1756-413E-8080-F4137CEF6D4D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10457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3774654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8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17570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FBA42-A837-493C-85EE-7FB4289F21A4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7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79186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0330263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79369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9046071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5384450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235223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8184318-C4E5-47E3-91EE-0B62E15D06BB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42137723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2F7EE-0D94-4107-B330-F7D2DD7A9A51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11181045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BD7B2-78E9-4E11-8F0B-F592856C8A17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2650521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/>
              <a:t>انقر فوق الأيقونة لإضافة صورة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/>
              <a:t>حرر أنماط نص الشكل الرئيسي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9C484-BB1F-46D2-B611-EFC23351A44A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2074531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31C6-90D8-409A-B54B-90B0FB10BEC6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4698-028E-4632-B835-29296C046485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5687174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518BE-596C-4A7E-A42E-21FCE87FD069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OM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3755540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9E561-A93E-4E5C-8AAF-987573D69C68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A6D1E-1588-4492-B4ED-6DEA84A411C4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768D1-B526-46A9-9C11-476B187E9437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79D65-D328-4489-8ADE-425BC897D0C4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35472-4598-41E4-8CC2-DFAD8F0139D8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70084-6EE1-4576-AC84-7CF427AD5262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 /><Relationship Id="rId13" Type="http://schemas.openxmlformats.org/officeDocument/2006/relationships/slideLayout" Target="../slideLayouts/slideLayout24.xml" /><Relationship Id="rId18" Type="http://schemas.openxmlformats.org/officeDocument/2006/relationships/slideLayout" Target="../slideLayouts/slideLayout29.xml" /><Relationship Id="rId3" Type="http://schemas.openxmlformats.org/officeDocument/2006/relationships/slideLayout" Target="../slideLayouts/slideLayout14.xml" /><Relationship Id="rId21" Type="http://schemas.openxmlformats.org/officeDocument/2006/relationships/theme" Target="../theme/theme2.xml" /><Relationship Id="rId7" Type="http://schemas.openxmlformats.org/officeDocument/2006/relationships/slideLayout" Target="../slideLayouts/slideLayout18.xml" /><Relationship Id="rId12" Type="http://schemas.openxmlformats.org/officeDocument/2006/relationships/slideLayout" Target="../slideLayouts/slideLayout23.xml" /><Relationship Id="rId17" Type="http://schemas.openxmlformats.org/officeDocument/2006/relationships/slideLayout" Target="../slideLayouts/slideLayout28.xml" /><Relationship Id="rId2" Type="http://schemas.openxmlformats.org/officeDocument/2006/relationships/slideLayout" Target="../slideLayouts/slideLayout13.xml" /><Relationship Id="rId16" Type="http://schemas.openxmlformats.org/officeDocument/2006/relationships/slideLayout" Target="../slideLayouts/slideLayout27.xml" /><Relationship Id="rId20" Type="http://schemas.openxmlformats.org/officeDocument/2006/relationships/slideLayout" Target="../slideLayouts/slideLayout31.xml" /><Relationship Id="rId1" Type="http://schemas.openxmlformats.org/officeDocument/2006/relationships/slideLayout" Target="../slideLayouts/slideLayout12.xml" /><Relationship Id="rId6" Type="http://schemas.openxmlformats.org/officeDocument/2006/relationships/slideLayout" Target="../slideLayouts/slideLayout17.xml" /><Relationship Id="rId11" Type="http://schemas.openxmlformats.org/officeDocument/2006/relationships/slideLayout" Target="../slideLayouts/slideLayout22.xml" /><Relationship Id="rId24" Type="http://schemas.openxmlformats.org/officeDocument/2006/relationships/image" Target="../media/image3.png" /><Relationship Id="rId5" Type="http://schemas.openxmlformats.org/officeDocument/2006/relationships/slideLayout" Target="../slideLayouts/slideLayout16.xml" /><Relationship Id="rId15" Type="http://schemas.openxmlformats.org/officeDocument/2006/relationships/slideLayout" Target="../slideLayouts/slideLayout26.xml" /><Relationship Id="rId23" Type="http://schemas.microsoft.com/office/2007/relationships/hdphoto" Target="../media/hdphoto1.wdp" /><Relationship Id="rId10" Type="http://schemas.openxmlformats.org/officeDocument/2006/relationships/slideLayout" Target="../slideLayouts/slideLayout21.xml" /><Relationship Id="rId19" Type="http://schemas.openxmlformats.org/officeDocument/2006/relationships/slideLayout" Target="../slideLayouts/slideLayout30.xml" /><Relationship Id="rId4" Type="http://schemas.openxmlformats.org/officeDocument/2006/relationships/slideLayout" Target="../slideLayouts/slideLayout15.xml" /><Relationship Id="rId9" Type="http://schemas.openxmlformats.org/officeDocument/2006/relationships/slideLayout" Target="../slideLayouts/slideLayout20.xml" /><Relationship Id="rId14" Type="http://schemas.openxmlformats.org/officeDocument/2006/relationships/slideLayout" Target="../slideLayouts/slideLayout25.xml" /><Relationship Id="rId22" Type="http://schemas.openxmlformats.org/officeDocument/2006/relationships/image" Target="../media/image2.png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66B81-2241-40F7-A95E-6D857DA63EED}" type="datetime8">
              <a:rPr lang="ar-OM" smtClean="0"/>
              <a:t>12 آذار، 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4BBC5-2EEE-46B9-998C-7894960F8F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2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2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/>
              <a:t>حرر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EDA97A2-720A-43F7-AF86-60D68E06EA9C}" type="datetime8">
              <a:rPr lang="ar-OM" smtClean="0"/>
              <a:t>12 آذار، 23</a:t>
            </a:fld>
            <a:endParaRPr lang="ar-OM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ar-OM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52246C55-E9EB-4062-936B-530141CD3A8D}" type="slidenum">
              <a:rPr lang="ar-OM" smtClean="0"/>
              <a:t>‹#›</a:t>
            </a:fld>
            <a:endParaRPr lang="ar-OM"/>
          </a:p>
        </p:txBody>
      </p:sp>
    </p:spTree>
    <p:extLst>
      <p:ext uri="{BB962C8B-B14F-4D97-AF65-F5344CB8AC3E}">
        <p14:creationId xmlns:p14="http://schemas.microsoft.com/office/powerpoint/2010/main" val="413762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8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80" r:id="rId8"/>
    <p:sldLayoutId id="2147483679" r:id="rId9"/>
    <p:sldLayoutId id="2147483677" r:id="rId10"/>
    <p:sldLayoutId id="2147483676" r:id="rId11"/>
    <p:sldLayoutId id="2147483675" r:id="rId12"/>
    <p:sldLayoutId id="2147483674" r:id="rId13"/>
    <p:sldLayoutId id="2147483673" r:id="rId14"/>
    <p:sldLayoutId id="2147483672" r:id="rId15"/>
    <p:sldLayoutId id="2147483667" r:id="rId16"/>
    <p:sldLayoutId id="2147483668" r:id="rId17"/>
    <p:sldLayoutId id="2147483669" r:id="rId18"/>
    <p:sldLayoutId id="2147483670" r:id="rId19"/>
    <p:sldLayoutId id="2147483671" r:id="rId20"/>
  </p:sldLayoutIdLst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r" defTabSz="914400" rtl="1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r" defTabSz="914400" rtl="1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 /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21.jpeg" /><Relationship Id="rId1" Type="http://schemas.openxmlformats.org/officeDocument/2006/relationships/slideLayout" Target="../slideLayouts/slideLayout18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18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 /><Relationship Id="rId2" Type="http://schemas.openxmlformats.org/officeDocument/2006/relationships/image" Target="../media/image23.png" /><Relationship Id="rId1" Type="http://schemas.openxmlformats.org/officeDocument/2006/relationships/slideLayout" Target="../slideLayouts/slideLayout18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 /><Relationship Id="rId1" Type="http://schemas.openxmlformats.org/officeDocument/2006/relationships/slideLayout" Target="../slideLayouts/slideLayout18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 /><Relationship Id="rId2" Type="http://schemas.openxmlformats.org/officeDocument/2006/relationships/image" Target="../media/image26.png" /><Relationship Id="rId1" Type="http://schemas.openxmlformats.org/officeDocument/2006/relationships/slideLayout" Target="../slideLayouts/slideLayout12.xml" /><Relationship Id="rId4" Type="http://schemas.openxmlformats.org/officeDocument/2006/relationships/image" Target="../media/image28.png" 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 /><Relationship Id="rId2" Type="http://schemas.openxmlformats.org/officeDocument/2006/relationships/image" Target="../media/image29.png" /><Relationship Id="rId1" Type="http://schemas.openxmlformats.org/officeDocument/2006/relationships/slideLayout" Target="../slideLayouts/slideLayout12.xml" 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 /><Relationship Id="rId1" Type="http://schemas.openxmlformats.org/officeDocument/2006/relationships/slideLayout" Target="../slideLayouts/slideLayout18.xml" 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 /><Relationship Id="rId7" Type="http://schemas.microsoft.com/office/2007/relationships/diagramDrawing" Target="../diagrams/drawing1.xml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8.xml" /><Relationship Id="rId6" Type="http://schemas.openxmlformats.org/officeDocument/2006/relationships/diagramColors" Target="../diagrams/colors1.xml" /><Relationship Id="rId5" Type="http://schemas.openxmlformats.org/officeDocument/2006/relationships/diagramQuickStyle" Target="../diagrams/quickStyle1.xml" /><Relationship Id="rId4" Type="http://schemas.openxmlformats.org/officeDocument/2006/relationships/diagramLayout" Target="../diagrams/layout1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18.xml" /><Relationship Id="rId6" Type="http://schemas.openxmlformats.org/officeDocument/2006/relationships/image" Target="../media/image11.jpeg" /><Relationship Id="rId5" Type="http://schemas.openxmlformats.org/officeDocument/2006/relationships/image" Target="../media/image10.jpeg" /><Relationship Id="rId4" Type="http://schemas.openxmlformats.org/officeDocument/2006/relationships/image" Target="../media/image9.jpeg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 /><Relationship Id="rId1" Type="http://schemas.openxmlformats.org/officeDocument/2006/relationships/slideLayout" Target="../slideLayouts/slideLayout18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 /><Relationship Id="rId1" Type="http://schemas.openxmlformats.org/officeDocument/2006/relationships/slideLayout" Target="../slideLayouts/slideLayout18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 /><Relationship Id="rId2" Type="http://schemas.openxmlformats.org/officeDocument/2006/relationships/image" Target="../media/image14.png" /><Relationship Id="rId1" Type="http://schemas.openxmlformats.org/officeDocument/2006/relationships/slideLayout" Target="../slideLayouts/slideLayout18.xml" /><Relationship Id="rId4" Type="http://schemas.openxmlformats.org/officeDocument/2006/relationships/image" Target="../media/image16.jpeg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 /><Relationship Id="rId1" Type="http://schemas.openxmlformats.org/officeDocument/2006/relationships/slideLayout" Target="../slideLayouts/slideLayout18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 /><Relationship Id="rId1" Type="http://schemas.openxmlformats.org/officeDocument/2006/relationships/slideLayout" Target="../slideLayouts/slideLayout18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18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>
            <a:extLst>
              <a:ext uri="{FF2B5EF4-FFF2-40B4-BE49-F238E27FC236}">
                <a16:creationId xmlns:a16="http://schemas.microsoft.com/office/drawing/2014/main" id="{40C13F6C-936C-4C7B-83C6-C7D55702AF32}"/>
              </a:ext>
            </a:extLst>
          </p:cNvPr>
          <p:cNvSpPr/>
          <p:nvPr/>
        </p:nvSpPr>
        <p:spPr>
          <a:xfrm>
            <a:off x="4343400" y="2286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rtl="1"/>
            <a:r>
              <a:rPr lang="ar-OM" sz="2000" dirty="0">
                <a:latin typeface="Andalus" pitchFamily="18" charset="-78"/>
                <a:cs typeface="Andalus" pitchFamily="18" charset="-78"/>
              </a:rPr>
              <a:t>سلطنة عمان</a:t>
            </a:r>
            <a:br>
              <a:rPr lang="ar-OM" sz="2000" dirty="0">
                <a:latin typeface="Andalus" pitchFamily="18" charset="-78"/>
                <a:cs typeface="Andalus" pitchFamily="18" charset="-78"/>
              </a:rPr>
            </a:br>
            <a:r>
              <a:rPr lang="ar-OM" sz="2000" dirty="0">
                <a:latin typeface="Andalus" pitchFamily="18" charset="-78"/>
                <a:cs typeface="Andalus" pitchFamily="18" charset="-78"/>
              </a:rPr>
              <a:t>وزارة التربية والتعليم</a:t>
            </a:r>
            <a:br>
              <a:rPr lang="ar-OM" sz="2000" dirty="0">
                <a:latin typeface="Andalus" pitchFamily="18" charset="-78"/>
                <a:cs typeface="Andalus" pitchFamily="18" charset="-78"/>
              </a:rPr>
            </a:br>
            <a:r>
              <a:rPr lang="ar-OM" sz="2000" dirty="0">
                <a:latin typeface="Andalus" pitchFamily="18" charset="-78"/>
                <a:cs typeface="Andalus" pitchFamily="18" charset="-78"/>
              </a:rPr>
              <a:t>المديرية العامة للتربية والتعليم</a:t>
            </a:r>
            <a:br>
              <a:rPr lang="ar-OM" sz="2000" dirty="0">
                <a:latin typeface="Andalus" pitchFamily="18" charset="-78"/>
                <a:cs typeface="Andalus" pitchFamily="18" charset="-78"/>
              </a:rPr>
            </a:br>
            <a:r>
              <a:rPr lang="ar-OM" sz="2000" dirty="0">
                <a:latin typeface="Andalus" pitchFamily="18" charset="-78"/>
                <a:cs typeface="Andalus" pitchFamily="18" charset="-78"/>
              </a:rPr>
              <a:t>مدرسة حنين للتعليم الأساسي (5 –  10 )</a:t>
            </a:r>
            <a:endParaRPr lang="en-US" sz="20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0FF9EAC9-AFF0-4890-B623-23E9A4B0A3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24" y="3405134"/>
            <a:ext cx="73152" cy="4773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FDB182B-02F0-438A-9BA8-C9EE98A7086D}"/>
              </a:ext>
            </a:extLst>
          </p:cNvPr>
          <p:cNvSpPr txBox="1">
            <a:spLocks/>
          </p:cNvSpPr>
          <p:nvPr/>
        </p:nvSpPr>
        <p:spPr>
          <a:xfrm>
            <a:off x="1828800" y="2199049"/>
            <a:ext cx="5749389" cy="1265291"/>
          </a:xfrm>
          <a:prstGeom prst="rect">
            <a:avLst/>
          </a:prstGeom>
        </p:spPr>
        <p:txBody>
          <a:bodyPr vert="horz" lIns="91440" tIns="45720" rIns="91440" bIns="45720" rtlCol="1" anchor="ctr">
            <a:normAutofit fontScale="97500"/>
          </a:bodyPr>
          <a:lstStyle>
            <a:lvl1pPr algn="r" defTabSz="685800" rtl="1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ar-OM" sz="8000" b="1" dirty="0">
                <a:solidFill>
                  <a:srgbClr val="C00000"/>
                </a:solidFill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(</a:t>
            </a:r>
            <a:r>
              <a:rPr lang="ar-SA" sz="8000" b="1">
                <a:solidFill>
                  <a:srgbClr val="C00000"/>
                </a:solidFill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4-2) </a:t>
            </a:r>
            <a:r>
              <a:rPr lang="ar-SA" sz="8000" b="1" dirty="0">
                <a:solidFill>
                  <a:srgbClr val="C00000"/>
                </a:solidFill>
                <a:latin typeface="Arabic Typesetting" panose="03020402040406030203" pitchFamily="66" charset="-78"/>
                <a:ea typeface="+mn-ea"/>
                <a:cs typeface="Arabic Typesetting" panose="03020402040406030203" pitchFamily="66" charset="-78"/>
              </a:rPr>
              <a:t>كيف تعمل القوى؟</a:t>
            </a:r>
            <a:endParaRPr lang="en-US" sz="8000" b="1" dirty="0">
              <a:solidFill>
                <a:srgbClr val="C00000"/>
              </a:solidFill>
              <a:latin typeface="Arabic Typesetting" panose="03020402040406030203" pitchFamily="66" charset="-78"/>
              <a:ea typeface="+mn-ea"/>
              <a:cs typeface="Arabic Typesetting" panose="03020402040406030203" pitchFamily="66" charset="-78"/>
            </a:endParaRPr>
          </a:p>
        </p:txBody>
      </p:sp>
      <p:pic>
        <p:nvPicPr>
          <p:cNvPr id="2" name="صورة 1">
            <a:extLst>
              <a:ext uri="{FF2B5EF4-FFF2-40B4-BE49-F238E27FC236}">
                <a16:creationId xmlns:a16="http://schemas.microsoft.com/office/drawing/2014/main" id="{6BD38AEF-581B-43FD-8D43-A3EF8108BC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352800"/>
            <a:ext cx="3505200" cy="23431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0F1477F-5F78-435B-825C-4AEA52EBD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OM" dirty="0"/>
          </a:p>
        </p:txBody>
      </p:sp>
      <p:pic>
        <p:nvPicPr>
          <p:cNvPr id="3074" name="Picture 2" descr="معلومات للأطفال عن المغناطيس .. تعرف على أبرز الحقائق الهامة عن معدن  المغناطيس|&quot;معلومات&quot;">
            <a:extLst>
              <a:ext uri="{FF2B5EF4-FFF2-40B4-BE49-F238E27FC236}">
                <a16:creationId xmlns:a16="http://schemas.microsoft.com/office/drawing/2014/main" id="{A7BD62B6-4F05-49E8-9F97-44E7B7E89F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74731">
            <a:off x="979228" y="1904715"/>
            <a:ext cx="3327986" cy="3254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ästskomagnet Presenter | Zazzle.se">
            <a:extLst>
              <a:ext uri="{FF2B5EF4-FFF2-40B4-BE49-F238E27FC236}">
                <a16:creationId xmlns:a16="http://schemas.microsoft.com/office/drawing/2014/main" id="{5A9775E7-11DC-4AE3-8BE6-3C768157D8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870247" y="1721911"/>
            <a:ext cx="2924175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معلومات للأطفال عن المغناطيس .. تعرف على أبرز الحقائق الهامة عن معدن  المغناطيس|&quot;معلومات&quot;">
            <a:extLst>
              <a:ext uri="{FF2B5EF4-FFF2-40B4-BE49-F238E27FC236}">
                <a16:creationId xmlns:a16="http://schemas.microsoft.com/office/drawing/2014/main" id="{DD5511DF-F42E-4077-B696-72DA099759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246"/>
          <a:stretch/>
        </p:blipFill>
        <p:spPr bwMode="auto">
          <a:xfrm rot="1274731">
            <a:off x="4625145" y="3947890"/>
            <a:ext cx="3041039" cy="94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سهم: لأسفل 6">
            <a:extLst>
              <a:ext uri="{FF2B5EF4-FFF2-40B4-BE49-F238E27FC236}">
                <a16:creationId xmlns:a16="http://schemas.microsoft.com/office/drawing/2014/main" id="{C6F4CE08-309F-4185-A950-E24184601D67}"/>
              </a:ext>
            </a:extLst>
          </p:cNvPr>
          <p:cNvSpPr/>
          <p:nvPr/>
        </p:nvSpPr>
        <p:spPr>
          <a:xfrm>
            <a:off x="2010725" y="4044025"/>
            <a:ext cx="295423" cy="4709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8" name="سهم: لأسفل 7">
            <a:extLst>
              <a:ext uri="{FF2B5EF4-FFF2-40B4-BE49-F238E27FC236}">
                <a16:creationId xmlns:a16="http://schemas.microsoft.com/office/drawing/2014/main" id="{2EE47A80-8380-4E2A-9A69-E876171349BB}"/>
              </a:ext>
            </a:extLst>
          </p:cNvPr>
          <p:cNvSpPr/>
          <p:nvPr/>
        </p:nvSpPr>
        <p:spPr>
          <a:xfrm rot="10800000">
            <a:off x="3195273" y="3021692"/>
            <a:ext cx="353492" cy="1022333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D8FE3B54-BA70-4769-A2B6-7A23CDA50D96}"/>
              </a:ext>
            </a:extLst>
          </p:cNvPr>
          <p:cNvSpPr txBox="1"/>
          <p:nvPr/>
        </p:nvSpPr>
        <p:spPr>
          <a:xfrm>
            <a:off x="3944727" y="3129953"/>
            <a:ext cx="1519701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قوة جذب مغناطيسية (لأعلى)</a:t>
            </a: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E210549A-C2A1-48DC-8F68-E094C4F7061D}"/>
              </a:ext>
            </a:extLst>
          </p:cNvPr>
          <p:cNvSpPr txBox="1"/>
          <p:nvPr/>
        </p:nvSpPr>
        <p:spPr>
          <a:xfrm>
            <a:off x="664282" y="4058703"/>
            <a:ext cx="1196398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accent1">
                    <a:lumMod val="50000"/>
                  </a:schemeClr>
                </a:solidFill>
              </a:rPr>
              <a:t>قوة وزن المسامير</a:t>
            </a:r>
          </a:p>
          <a:p>
            <a:r>
              <a:rPr lang="ar-OM" sz="2800" b="1" dirty="0">
                <a:solidFill>
                  <a:schemeClr val="accent1">
                    <a:lumMod val="50000"/>
                  </a:schemeClr>
                </a:solidFill>
              </a:rPr>
              <a:t>(لأسفل)</a:t>
            </a:r>
          </a:p>
        </p:txBody>
      </p:sp>
    </p:spTree>
    <p:extLst>
      <p:ext uri="{BB962C8B-B14F-4D97-AF65-F5344CB8AC3E}">
        <p14:creationId xmlns:p14="http://schemas.microsoft.com/office/powerpoint/2010/main" val="3326095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>
            <a:extLst>
              <a:ext uri="{FF2B5EF4-FFF2-40B4-BE49-F238E27FC236}">
                <a16:creationId xmlns:a16="http://schemas.microsoft.com/office/drawing/2014/main" id="{C762F447-6E70-4F6B-87F8-DC9D8C3E15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1508" t="157" r="67916" b="-157"/>
          <a:stretch/>
        </p:blipFill>
        <p:spPr>
          <a:xfrm>
            <a:off x="3002731" y="3488600"/>
            <a:ext cx="2790092" cy="2992100"/>
          </a:xfrm>
          <a:prstGeom prst="rect">
            <a:avLst/>
          </a:prstGeom>
        </p:spPr>
      </p:pic>
      <p:pic>
        <p:nvPicPr>
          <p:cNvPr id="3" name="صورة 2">
            <a:extLst>
              <a:ext uri="{FF2B5EF4-FFF2-40B4-BE49-F238E27FC236}">
                <a16:creationId xmlns:a16="http://schemas.microsoft.com/office/drawing/2014/main" id="{CCB06677-38A8-498B-A048-DFFAE07EF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077" y="436899"/>
            <a:ext cx="8305800" cy="2992100"/>
          </a:xfrm>
          <a:prstGeom prst="rect">
            <a:avLst/>
          </a:prstGeom>
        </p:spPr>
      </p:pic>
      <p:sp>
        <p:nvSpPr>
          <p:cNvPr id="4" name="سهم: لأسفل 3">
            <a:extLst>
              <a:ext uri="{FF2B5EF4-FFF2-40B4-BE49-F238E27FC236}">
                <a16:creationId xmlns:a16="http://schemas.microsoft.com/office/drawing/2014/main" id="{D8423485-4948-4E59-8818-9422F07C3387}"/>
              </a:ext>
            </a:extLst>
          </p:cNvPr>
          <p:cNvSpPr/>
          <p:nvPr/>
        </p:nvSpPr>
        <p:spPr>
          <a:xfrm rot="5400000">
            <a:off x="6005112" y="4001170"/>
            <a:ext cx="295422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5" name="سهم: لأسفل 4">
            <a:extLst>
              <a:ext uri="{FF2B5EF4-FFF2-40B4-BE49-F238E27FC236}">
                <a16:creationId xmlns:a16="http://schemas.microsoft.com/office/drawing/2014/main" id="{4675CC19-5346-41C1-80D1-5D2B8D63E026}"/>
              </a:ext>
            </a:extLst>
          </p:cNvPr>
          <p:cNvSpPr/>
          <p:nvPr/>
        </p:nvSpPr>
        <p:spPr>
          <a:xfrm rot="16200000">
            <a:off x="5285112" y="4624650"/>
            <a:ext cx="295422" cy="72000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7DB299B6-FED0-4178-A6B0-EECE7EC02D38}"/>
              </a:ext>
            </a:extLst>
          </p:cNvPr>
          <p:cNvSpPr txBox="1"/>
          <p:nvPr/>
        </p:nvSpPr>
        <p:spPr>
          <a:xfrm>
            <a:off x="3841974" y="5233740"/>
            <a:ext cx="246169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قوة دفع الرجل للحائط </a:t>
            </a:r>
          </a:p>
        </p:txBody>
      </p:sp>
      <p:sp>
        <p:nvSpPr>
          <p:cNvPr id="8" name="مربع نص 7">
            <a:extLst>
              <a:ext uri="{FF2B5EF4-FFF2-40B4-BE49-F238E27FC236}">
                <a16:creationId xmlns:a16="http://schemas.microsoft.com/office/drawing/2014/main" id="{E3BF7EB0-BC13-4349-977D-5F7EC251DBB0}"/>
              </a:ext>
            </a:extLst>
          </p:cNvPr>
          <p:cNvSpPr txBox="1"/>
          <p:nvPr/>
        </p:nvSpPr>
        <p:spPr>
          <a:xfrm>
            <a:off x="6512823" y="3882831"/>
            <a:ext cx="246169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rgbClr val="C00000"/>
                </a:solidFill>
              </a:rPr>
              <a:t>قوة دفع الحائط للرجل</a:t>
            </a:r>
          </a:p>
        </p:txBody>
      </p:sp>
    </p:spTree>
    <p:extLst>
      <p:ext uri="{BB962C8B-B14F-4D97-AF65-F5344CB8AC3E}">
        <p14:creationId xmlns:p14="http://schemas.microsoft.com/office/powerpoint/2010/main" val="813046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02FC2E25-63C2-4FE7-8A8A-C1F9277D87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919" t="46990" b="32323"/>
          <a:stretch/>
        </p:blipFill>
        <p:spPr>
          <a:xfrm>
            <a:off x="211016" y="566928"/>
            <a:ext cx="9144000" cy="813951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78E54665-9682-415E-8D54-0B12259C0E7A}"/>
              </a:ext>
            </a:extLst>
          </p:cNvPr>
          <p:cNvSpPr txBox="1"/>
          <p:nvPr/>
        </p:nvSpPr>
        <p:spPr>
          <a:xfrm>
            <a:off x="1181686" y="1380879"/>
            <a:ext cx="914400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justLow"/>
            <a:r>
              <a:rPr lang="ar-QA" sz="2400" b="1" dirty="0">
                <a:solidFill>
                  <a:srgbClr val="FF0000"/>
                </a:solidFill>
              </a:rPr>
              <a:t> </a:t>
            </a:r>
            <a:r>
              <a:rPr lang="ar-QA" sz="2400" b="1" dirty="0">
                <a:solidFill>
                  <a:srgbClr val="002060"/>
                </a:solidFill>
              </a:rPr>
              <a:t>لا. الحائط لا يتحرك والشخص لا يتحرك يعني القوى متقابلة ومتساوية.</a:t>
            </a: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B0E2F4E7-9032-4DBD-A96E-53B9A85B9C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395" t="64385"/>
          <a:stretch/>
        </p:blipFill>
        <p:spPr>
          <a:xfrm>
            <a:off x="1181686" y="2863941"/>
            <a:ext cx="7290582" cy="1391482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E9CD2F9B-E140-4BD5-A99C-EB460DEB4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732" y="3559682"/>
            <a:ext cx="3475629" cy="2348398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48F705B2-A4DB-4D58-B10A-E6F619B099F0}"/>
              </a:ext>
            </a:extLst>
          </p:cNvPr>
          <p:cNvSpPr txBox="1"/>
          <p:nvPr/>
        </p:nvSpPr>
        <p:spPr>
          <a:xfrm>
            <a:off x="5104495" y="4571639"/>
            <a:ext cx="336777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buClr>
                <a:srgbClr val="FF0000"/>
              </a:buClr>
            </a:pPr>
            <a:r>
              <a:rPr lang="ar-QA" sz="2400" b="1" dirty="0" err="1">
                <a:solidFill>
                  <a:srgbClr val="002060"/>
                </a:solidFill>
              </a:rPr>
              <a:t>يؤثروزني</a:t>
            </a:r>
            <a:r>
              <a:rPr lang="ar-QA" sz="2400" b="1" dirty="0">
                <a:solidFill>
                  <a:srgbClr val="002060"/>
                </a:solidFill>
              </a:rPr>
              <a:t> بقوة </a:t>
            </a:r>
            <a:r>
              <a:rPr lang="ar-QA" sz="2400" b="1" dirty="0" err="1">
                <a:solidFill>
                  <a:srgbClr val="002060"/>
                </a:solidFill>
              </a:rPr>
              <a:t>للاسفل</a:t>
            </a:r>
            <a:r>
              <a:rPr lang="ar-QA" sz="2400" b="1" dirty="0">
                <a:solidFill>
                  <a:srgbClr val="002060"/>
                </a:solidFill>
              </a:rPr>
              <a:t> مساوية ومعاكسة لقوة دفع الارض لي </a:t>
            </a:r>
            <a:r>
              <a:rPr lang="ar-QA" sz="2400" b="1" dirty="0" err="1">
                <a:solidFill>
                  <a:srgbClr val="002060"/>
                </a:solidFill>
              </a:rPr>
              <a:t>للاعلى</a:t>
            </a:r>
            <a:r>
              <a:rPr lang="ar-QA" sz="2400" b="1" dirty="0">
                <a:solidFill>
                  <a:srgbClr val="002060"/>
                </a:solidFill>
              </a:rPr>
              <a:t>.</a:t>
            </a:r>
            <a:r>
              <a:rPr lang="ar-OM" sz="2400" b="1" dirty="0">
                <a:solidFill>
                  <a:srgbClr val="002060"/>
                </a:solidFill>
              </a:rPr>
              <a:t>فالقوتان متساويتان في المقدار متعاكستان في الاتجاه </a:t>
            </a:r>
            <a:r>
              <a:rPr lang="en-US" sz="2400" b="1" dirty="0">
                <a:solidFill>
                  <a:srgbClr val="002060"/>
                </a:solidFill>
              </a:rPr>
              <a:t> </a:t>
            </a:r>
            <a:endParaRPr lang="ar-DZ" sz="2400" b="1" dirty="0">
              <a:solidFill>
                <a:srgbClr val="002060"/>
              </a:solidFill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CBBDAC2A-03C8-494B-9C09-D28E2A19E075}"/>
              </a:ext>
            </a:extLst>
          </p:cNvPr>
          <p:cNvSpPr txBox="1"/>
          <p:nvPr/>
        </p:nvSpPr>
        <p:spPr>
          <a:xfrm>
            <a:off x="-49163" y="3809678"/>
            <a:ext cx="2461697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قوة الوزن لأسفل</a:t>
            </a:r>
          </a:p>
        </p:txBody>
      </p:sp>
      <p:sp>
        <p:nvSpPr>
          <p:cNvPr id="11" name="سهم: لأسفل 10">
            <a:extLst>
              <a:ext uri="{FF2B5EF4-FFF2-40B4-BE49-F238E27FC236}">
                <a16:creationId xmlns:a16="http://schemas.microsoft.com/office/drawing/2014/main" id="{983EE365-836C-4EC0-9C8E-DA28E6306573}"/>
              </a:ext>
            </a:extLst>
          </p:cNvPr>
          <p:cNvSpPr/>
          <p:nvPr/>
        </p:nvSpPr>
        <p:spPr>
          <a:xfrm rot="10800000">
            <a:off x="3314029" y="5319024"/>
            <a:ext cx="360000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12" name="سهم: لأسفل 11">
            <a:extLst>
              <a:ext uri="{FF2B5EF4-FFF2-40B4-BE49-F238E27FC236}">
                <a16:creationId xmlns:a16="http://schemas.microsoft.com/office/drawing/2014/main" id="{9CF1A5BB-7504-4FE0-AEFC-F1F07916CFBC}"/>
              </a:ext>
            </a:extLst>
          </p:cNvPr>
          <p:cNvSpPr/>
          <p:nvPr/>
        </p:nvSpPr>
        <p:spPr>
          <a:xfrm>
            <a:off x="746709" y="4222894"/>
            <a:ext cx="360000" cy="72000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13" name="مربع نص 12">
            <a:extLst>
              <a:ext uri="{FF2B5EF4-FFF2-40B4-BE49-F238E27FC236}">
                <a16:creationId xmlns:a16="http://schemas.microsoft.com/office/drawing/2014/main" id="{6EF0E3BC-72A9-40A8-8ED7-0657B8B82355}"/>
              </a:ext>
            </a:extLst>
          </p:cNvPr>
          <p:cNvSpPr txBox="1"/>
          <p:nvPr/>
        </p:nvSpPr>
        <p:spPr>
          <a:xfrm>
            <a:off x="1420319" y="5451629"/>
            <a:ext cx="246169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rgbClr val="C00000"/>
                </a:solidFill>
              </a:rPr>
              <a:t>قوة دفع الأرض لأعلى</a:t>
            </a:r>
          </a:p>
        </p:txBody>
      </p:sp>
    </p:spTree>
    <p:extLst>
      <p:ext uri="{BB962C8B-B14F-4D97-AF65-F5344CB8AC3E}">
        <p14:creationId xmlns:p14="http://schemas.microsoft.com/office/powerpoint/2010/main" val="10738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 animBg="1"/>
      <p:bldP spid="12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F934667A-E17C-4966-888C-6B72445698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1473"/>
          <a:stretch/>
        </p:blipFill>
        <p:spPr>
          <a:xfrm>
            <a:off x="381000" y="16565"/>
            <a:ext cx="8763000" cy="6707792"/>
          </a:xfrm>
          <a:prstGeom prst="rect">
            <a:avLst/>
          </a:prstGeom>
        </p:spPr>
      </p:pic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4D8B6CF-775A-49EC-80F1-23AA39D7FB94}"/>
              </a:ext>
            </a:extLst>
          </p:cNvPr>
          <p:cNvSpPr/>
          <p:nvPr/>
        </p:nvSpPr>
        <p:spPr>
          <a:xfrm>
            <a:off x="-19929" y="0"/>
            <a:ext cx="2555776" cy="41540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400" dirty="0"/>
              <a:t>كتاب النشاط صفحة16</a:t>
            </a:r>
          </a:p>
        </p:txBody>
      </p:sp>
    </p:spTree>
    <p:extLst>
      <p:ext uri="{BB962C8B-B14F-4D97-AF65-F5344CB8AC3E}">
        <p14:creationId xmlns:p14="http://schemas.microsoft.com/office/powerpoint/2010/main" val="265833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ar-DZ" sz="3600" b="1" dirty="0">
                <a:solidFill>
                  <a:srgbClr val="FF0000"/>
                </a:solidFill>
              </a:rPr>
              <a:t>تمرين 4- 2</a:t>
            </a:r>
            <a:endParaRPr lang="ar-QA" sz="3600" b="1" dirty="0">
              <a:solidFill>
                <a:srgbClr val="FF0000"/>
              </a:solidFill>
            </a:endParaRPr>
          </a:p>
          <a:p>
            <a:pPr marL="514350" indent="-514350" algn="r">
              <a:buFont typeface="+mj-lt"/>
              <a:buAutoNum type="arabicParenR"/>
            </a:pPr>
            <a:r>
              <a:rPr lang="ar-QA" sz="3600" b="1" dirty="0">
                <a:solidFill>
                  <a:srgbClr val="FF0000"/>
                </a:solidFill>
              </a:rPr>
              <a:t>أ-</a:t>
            </a:r>
          </a:p>
          <a:p>
            <a:pPr marL="514350" indent="-514350" algn="r">
              <a:buFont typeface="+mj-lt"/>
              <a:buAutoNum type="arabicParenR"/>
            </a:pPr>
            <a:endParaRPr lang="ar-QA" sz="3600" b="1" dirty="0">
              <a:solidFill>
                <a:srgbClr val="FF0000"/>
              </a:solidFill>
            </a:endParaRPr>
          </a:p>
          <a:p>
            <a:pPr marL="514350" indent="-514350" algn="r">
              <a:buFont typeface="+mj-lt"/>
              <a:buAutoNum type="arabicParenR"/>
            </a:pPr>
            <a:endParaRPr lang="ar-QA" sz="3600" b="1" dirty="0">
              <a:solidFill>
                <a:srgbClr val="FF0000"/>
              </a:solidFill>
            </a:endParaRPr>
          </a:p>
          <a:p>
            <a:pPr marL="514350" indent="-514350" algn="r">
              <a:buFont typeface="+mj-lt"/>
              <a:buAutoNum type="arabicParenR"/>
            </a:pPr>
            <a:endParaRPr lang="ar-QA" sz="3600" b="1" dirty="0">
              <a:solidFill>
                <a:srgbClr val="FF0000"/>
              </a:solidFill>
            </a:endParaRPr>
          </a:p>
          <a:p>
            <a:pPr marL="514350" indent="-514350" algn="r"/>
            <a:r>
              <a:rPr lang="ar-QA" sz="3600" b="1" dirty="0">
                <a:solidFill>
                  <a:srgbClr val="FF0000"/>
                </a:solidFill>
              </a:rPr>
              <a:t>     ب-</a:t>
            </a:r>
          </a:p>
          <a:p>
            <a:pPr marL="514350" indent="-514350" algn="r">
              <a:buFont typeface="+mj-lt"/>
              <a:buAutoNum type="arabicParenR"/>
            </a:pPr>
            <a:endParaRPr lang="ar-QA" sz="3600" b="1" dirty="0">
              <a:solidFill>
                <a:srgbClr val="FF0000"/>
              </a:solidFill>
            </a:endParaRPr>
          </a:p>
          <a:p>
            <a:pPr marL="514350" indent="-514350" algn="r">
              <a:buFont typeface="+mj-lt"/>
              <a:buAutoNum type="arabicParenR"/>
            </a:pPr>
            <a:endParaRPr lang="ar-QA" sz="4400" b="1" dirty="0">
              <a:solidFill>
                <a:srgbClr val="FF0000"/>
              </a:solidFill>
            </a:endParaRPr>
          </a:p>
          <a:p>
            <a:pPr marL="514350" indent="-514350" algn="r"/>
            <a:r>
              <a:rPr lang="ar-QA" sz="3600" b="1" dirty="0">
                <a:solidFill>
                  <a:srgbClr val="FF0000"/>
                </a:solidFill>
              </a:rPr>
              <a:t>     ج-</a:t>
            </a:r>
            <a:endParaRPr lang="ar-DZ" sz="36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14800" y="762000"/>
            <a:ext cx="3895725" cy="180975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724400"/>
            <a:ext cx="3886200" cy="2057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2743200"/>
            <a:ext cx="3886200" cy="18288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r"/>
            <a:r>
              <a:rPr lang="ar-QA" sz="2800" b="1" dirty="0">
                <a:solidFill>
                  <a:srgbClr val="FF0000"/>
                </a:solidFill>
              </a:rPr>
              <a:t>  د-</a:t>
            </a:r>
          </a:p>
          <a:p>
            <a:pPr algn="r"/>
            <a:endParaRPr lang="ar-QA" sz="2800" b="1" dirty="0">
              <a:solidFill>
                <a:srgbClr val="FF0000"/>
              </a:solidFill>
            </a:endParaRPr>
          </a:p>
          <a:p>
            <a:pPr algn="r"/>
            <a:endParaRPr lang="ar-OM" sz="2800" b="1" dirty="0">
              <a:solidFill>
                <a:srgbClr val="FF0000"/>
              </a:solidFill>
            </a:endParaRPr>
          </a:p>
          <a:p>
            <a:pPr algn="r"/>
            <a:endParaRPr lang="ar-OM" sz="2800" b="1" dirty="0">
              <a:solidFill>
                <a:srgbClr val="FF0000"/>
              </a:solidFill>
            </a:endParaRPr>
          </a:p>
          <a:p>
            <a:pPr algn="r"/>
            <a:endParaRPr lang="ar-OM" sz="2800" b="1" dirty="0">
              <a:solidFill>
                <a:srgbClr val="FF0000"/>
              </a:solidFill>
            </a:endParaRPr>
          </a:p>
          <a:p>
            <a:pPr algn="r"/>
            <a:endParaRPr lang="ar-OM" sz="2800" b="1" dirty="0">
              <a:solidFill>
                <a:srgbClr val="FF0000"/>
              </a:solidFill>
            </a:endParaRPr>
          </a:p>
          <a:p>
            <a:pPr algn="r"/>
            <a:endParaRPr lang="ar-QA" sz="2800" b="1" dirty="0">
              <a:solidFill>
                <a:srgbClr val="FF0000"/>
              </a:solidFill>
            </a:endParaRPr>
          </a:p>
          <a:p>
            <a:pPr algn="r"/>
            <a:endParaRPr lang="ar-QA" sz="2800" b="1" dirty="0">
              <a:solidFill>
                <a:srgbClr val="FF0000"/>
              </a:solidFill>
            </a:endParaRPr>
          </a:p>
          <a:p>
            <a:pPr algn="r"/>
            <a:r>
              <a:rPr lang="ar-QA" sz="2800" b="1" dirty="0">
                <a:solidFill>
                  <a:srgbClr val="FF0000"/>
                </a:solidFill>
              </a:rPr>
              <a:t>  ه-</a:t>
            </a:r>
          </a:p>
          <a:p>
            <a:pPr algn="r"/>
            <a:endParaRPr lang="ar-QA" sz="2800" b="1" dirty="0">
              <a:solidFill>
                <a:srgbClr val="FF0000"/>
              </a:solidFill>
            </a:endParaRPr>
          </a:p>
          <a:p>
            <a:pPr algn="r"/>
            <a:endParaRPr lang="ar-QA" sz="2800" b="1" dirty="0">
              <a:solidFill>
                <a:srgbClr val="FF0000"/>
              </a:solidFill>
            </a:endParaRPr>
          </a:p>
          <a:p>
            <a:pPr algn="r"/>
            <a:endParaRPr lang="ar-QA" sz="2800" b="1" dirty="0">
              <a:solidFill>
                <a:srgbClr val="FF0000"/>
              </a:solidFill>
            </a:endParaRPr>
          </a:p>
          <a:p>
            <a:pPr algn="r"/>
            <a:endParaRPr lang="ar-QA" sz="4000" b="1" dirty="0">
              <a:solidFill>
                <a:srgbClr val="002060"/>
              </a:solidFill>
            </a:endParaRPr>
          </a:p>
          <a:p>
            <a:pPr marL="514350" indent="-514350" algn="r"/>
            <a:endParaRPr lang="ar-DZ" sz="4000" b="1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152400"/>
            <a:ext cx="3171825" cy="19050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8225" y="3222673"/>
            <a:ext cx="3200400" cy="21240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804C012D-F038-45C6-8164-B26F853CDB8C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1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1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endParaRPr lang="ar-QA" b="1" dirty="0"/>
          </a:p>
          <a:p>
            <a:pPr marL="514350" indent="-514350" algn="justLow">
              <a:buFont typeface="+mj-lt"/>
              <a:buAutoNum type="arabicParenR" startAt="2"/>
            </a:pPr>
            <a:r>
              <a:rPr lang="ar-DZ" sz="2800" b="1" dirty="0"/>
              <a:t>أ . أيُّ الرسومات تكون فيها القوى متساوية المقدار؟</a:t>
            </a:r>
            <a:endParaRPr lang="ar-OM" sz="2800" b="1" dirty="0"/>
          </a:p>
          <a:p>
            <a:pPr algn="justLow"/>
            <a:endParaRPr lang="ar-QA" sz="2800" b="1" dirty="0"/>
          </a:p>
          <a:p>
            <a:pPr marL="514350" indent="-514350" algn="justLow"/>
            <a:r>
              <a:rPr lang="ar-QA" sz="2800" b="1" dirty="0"/>
              <a:t>         </a:t>
            </a:r>
            <a:r>
              <a:rPr lang="ar-QA" sz="2800" b="1" dirty="0">
                <a:solidFill>
                  <a:srgbClr val="FF0000"/>
                </a:solidFill>
              </a:rPr>
              <a:t> </a:t>
            </a:r>
            <a:r>
              <a:rPr lang="ar-DZ" sz="2800" b="1" dirty="0">
                <a:solidFill>
                  <a:srgbClr val="002060"/>
                </a:solidFill>
              </a:rPr>
              <a:t>الرسومات </a:t>
            </a:r>
            <a:r>
              <a:rPr lang="ar-QA" sz="2800" b="1" dirty="0">
                <a:solidFill>
                  <a:srgbClr val="002060"/>
                </a:solidFill>
              </a:rPr>
              <a:t>(</a:t>
            </a:r>
            <a:r>
              <a:rPr lang="ar-DZ" sz="2800" b="1" dirty="0">
                <a:solidFill>
                  <a:srgbClr val="002060"/>
                </a:solidFill>
              </a:rPr>
              <a:t> ب </a:t>
            </a:r>
            <a:r>
              <a:rPr lang="ar-QA" sz="2800" b="1" dirty="0">
                <a:solidFill>
                  <a:srgbClr val="002060"/>
                </a:solidFill>
              </a:rPr>
              <a:t>)</a:t>
            </a:r>
            <a:r>
              <a:rPr lang="ar-DZ" sz="2800" b="1" dirty="0">
                <a:solidFill>
                  <a:srgbClr val="002060"/>
                </a:solidFill>
              </a:rPr>
              <a:t> و </a:t>
            </a:r>
            <a:r>
              <a:rPr lang="ar-QA" sz="2800" b="1" dirty="0">
                <a:solidFill>
                  <a:srgbClr val="002060"/>
                </a:solidFill>
              </a:rPr>
              <a:t>(</a:t>
            </a:r>
            <a:r>
              <a:rPr lang="ar-DZ" sz="2800" b="1" dirty="0">
                <a:solidFill>
                  <a:srgbClr val="002060"/>
                </a:solidFill>
              </a:rPr>
              <a:t> ج </a:t>
            </a:r>
            <a:r>
              <a:rPr lang="ar-QA" sz="2800" b="1" dirty="0">
                <a:solidFill>
                  <a:srgbClr val="002060"/>
                </a:solidFill>
              </a:rPr>
              <a:t>)</a:t>
            </a:r>
            <a:r>
              <a:rPr lang="ar-DZ" sz="2800" b="1" dirty="0">
                <a:solidFill>
                  <a:srgbClr val="002060"/>
                </a:solidFill>
              </a:rPr>
              <a:t> و </a:t>
            </a:r>
            <a:r>
              <a:rPr lang="ar-QA" sz="2800" b="1" dirty="0">
                <a:solidFill>
                  <a:srgbClr val="002060"/>
                </a:solidFill>
              </a:rPr>
              <a:t>(</a:t>
            </a:r>
            <a:r>
              <a:rPr lang="ar-DZ" sz="2800" b="1" dirty="0">
                <a:solidFill>
                  <a:srgbClr val="002060"/>
                </a:solidFill>
              </a:rPr>
              <a:t> ه </a:t>
            </a:r>
            <a:r>
              <a:rPr lang="ar-QA" sz="2800" b="1" dirty="0">
                <a:solidFill>
                  <a:srgbClr val="002060"/>
                </a:solidFill>
              </a:rPr>
              <a:t>)</a:t>
            </a:r>
            <a:r>
              <a:rPr lang="ar-DZ" sz="2800" b="1" dirty="0">
                <a:solidFill>
                  <a:srgbClr val="002060"/>
                </a:solidFill>
              </a:rPr>
              <a:t>.</a:t>
            </a:r>
            <a:endParaRPr lang="ar-QA" sz="2800" b="1" dirty="0">
              <a:solidFill>
                <a:srgbClr val="002060"/>
              </a:solidFill>
            </a:endParaRPr>
          </a:p>
          <a:p>
            <a:pPr marL="514350" indent="-514350" algn="r"/>
            <a:r>
              <a:rPr lang="ar-QA" sz="2800" b="1" dirty="0">
                <a:solidFill>
                  <a:srgbClr val="FF0000"/>
                </a:solidFill>
              </a:rPr>
              <a:t>   </a:t>
            </a:r>
            <a:endParaRPr lang="ar-DZ" sz="2800" b="1" dirty="0"/>
          </a:p>
          <a:p>
            <a:pPr marL="514350" indent="-514350" algn="justLow">
              <a:buFont typeface="+mj-lt"/>
              <a:buAutoNum type="arabicParenR" startAt="2"/>
            </a:pPr>
            <a:endParaRPr lang="ar-DZ" sz="2800" b="1" dirty="0"/>
          </a:p>
          <a:p>
            <a:pPr marL="514350" indent="-514350" algn="justLow"/>
            <a:r>
              <a:rPr lang="ar-QA" sz="2800" b="1" dirty="0"/>
              <a:t>     </a:t>
            </a:r>
            <a:r>
              <a:rPr lang="ar-DZ" sz="2800" b="1" dirty="0"/>
              <a:t>ب. أيُّ الرسومات تكون فيها القوى مختلفة المقدار؟</a:t>
            </a:r>
            <a:endParaRPr lang="ar-OM" sz="2800" b="1" dirty="0"/>
          </a:p>
          <a:p>
            <a:pPr marL="514350" indent="-514350" algn="justLow"/>
            <a:endParaRPr lang="ar-QA" sz="2800" b="1" dirty="0"/>
          </a:p>
          <a:p>
            <a:pPr marL="514350" indent="-514350" algn="justLow"/>
            <a:r>
              <a:rPr lang="ar-QA" sz="2800" b="1" dirty="0"/>
              <a:t>     </a:t>
            </a:r>
            <a:r>
              <a:rPr lang="ar-OM" sz="2800" b="1" dirty="0"/>
              <a:t>      </a:t>
            </a:r>
            <a:r>
              <a:rPr lang="ar-DZ" sz="2800" b="1" dirty="0">
                <a:solidFill>
                  <a:srgbClr val="002060"/>
                </a:solidFill>
              </a:rPr>
              <a:t>الرسمتان </a:t>
            </a:r>
            <a:r>
              <a:rPr lang="ar-QA" sz="2800" b="1" dirty="0">
                <a:solidFill>
                  <a:srgbClr val="002060"/>
                </a:solidFill>
              </a:rPr>
              <a:t>(</a:t>
            </a:r>
            <a:r>
              <a:rPr lang="ar-DZ" sz="2800" b="1" dirty="0">
                <a:solidFill>
                  <a:srgbClr val="002060"/>
                </a:solidFill>
              </a:rPr>
              <a:t> أ </a:t>
            </a:r>
            <a:r>
              <a:rPr lang="ar-QA" sz="2800" b="1" dirty="0">
                <a:solidFill>
                  <a:srgbClr val="002060"/>
                </a:solidFill>
              </a:rPr>
              <a:t>)</a:t>
            </a:r>
            <a:r>
              <a:rPr lang="ar-DZ" sz="2800" b="1" dirty="0">
                <a:solidFill>
                  <a:srgbClr val="002060"/>
                </a:solidFill>
              </a:rPr>
              <a:t> و </a:t>
            </a:r>
            <a:r>
              <a:rPr lang="ar-QA" sz="2800" b="1" dirty="0">
                <a:solidFill>
                  <a:srgbClr val="002060"/>
                </a:solidFill>
              </a:rPr>
              <a:t>(</a:t>
            </a:r>
            <a:r>
              <a:rPr lang="ar-DZ" sz="2800" b="1" dirty="0">
                <a:solidFill>
                  <a:srgbClr val="002060"/>
                </a:solidFill>
              </a:rPr>
              <a:t> د </a:t>
            </a:r>
            <a:r>
              <a:rPr lang="ar-QA" sz="2800" b="1" dirty="0">
                <a:solidFill>
                  <a:srgbClr val="002060"/>
                </a:solidFill>
              </a:rPr>
              <a:t>)</a:t>
            </a:r>
            <a:r>
              <a:rPr lang="ar-DZ" sz="2800" b="1" dirty="0">
                <a:solidFill>
                  <a:srgbClr val="00206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D242898B-5A3C-446E-8C4A-D7B1CC0B57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31" y="1329030"/>
            <a:ext cx="6791325" cy="5381625"/>
          </a:xfrm>
          <a:prstGeom prst="rect">
            <a:avLst/>
          </a:prstGeom>
        </p:spPr>
      </p:pic>
      <p:sp>
        <p:nvSpPr>
          <p:cNvPr id="3" name="مستطيل: زوايا مستديرة 2">
            <a:extLst>
              <a:ext uri="{FF2B5EF4-FFF2-40B4-BE49-F238E27FC236}">
                <a16:creationId xmlns:a16="http://schemas.microsoft.com/office/drawing/2014/main" id="{1807489B-0BD4-4032-BDC2-954A58230B8E}"/>
              </a:ext>
            </a:extLst>
          </p:cNvPr>
          <p:cNvSpPr/>
          <p:nvPr/>
        </p:nvSpPr>
        <p:spPr>
          <a:xfrm>
            <a:off x="4079631" y="323557"/>
            <a:ext cx="4656406" cy="1955409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3200" dirty="0"/>
              <a:t>يدفع الماء القارب الى اعلى بنفس القوة التي يدفع بها وزن القارب لأسفل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C4CE7FA0-032C-45DC-B5D3-5CDF0BE43067}"/>
              </a:ext>
            </a:extLst>
          </p:cNvPr>
          <p:cNvSpPr txBox="1"/>
          <p:nvPr/>
        </p:nvSpPr>
        <p:spPr>
          <a:xfrm>
            <a:off x="3266174" y="5712251"/>
            <a:ext cx="246169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قوة وزن القارب لأسفل</a:t>
            </a:r>
          </a:p>
        </p:txBody>
      </p:sp>
      <p:sp>
        <p:nvSpPr>
          <p:cNvPr id="5" name="سهم: لأسفل 4">
            <a:extLst>
              <a:ext uri="{FF2B5EF4-FFF2-40B4-BE49-F238E27FC236}">
                <a16:creationId xmlns:a16="http://schemas.microsoft.com/office/drawing/2014/main" id="{8DB0EDA7-DCA6-4548-B79E-E2C92087719B}"/>
              </a:ext>
            </a:extLst>
          </p:cNvPr>
          <p:cNvSpPr/>
          <p:nvPr/>
        </p:nvSpPr>
        <p:spPr>
          <a:xfrm rot="10800000">
            <a:off x="5473494" y="4055011"/>
            <a:ext cx="360000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6" name="سهم: لأسفل 5">
            <a:extLst>
              <a:ext uri="{FF2B5EF4-FFF2-40B4-BE49-F238E27FC236}">
                <a16:creationId xmlns:a16="http://schemas.microsoft.com/office/drawing/2014/main" id="{795B24F0-C32D-4B71-97D9-B9CFA2154E3C}"/>
              </a:ext>
            </a:extLst>
          </p:cNvPr>
          <p:cNvSpPr/>
          <p:nvPr/>
        </p:nvSpPr>
        <p:spPr>
          <a:xfrm>
            <a:off x="4137023" y="4992251"/>
            <a:ext cx="360000" cy="72000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519297D3-1EB9-4311-9134-1D71A83F2212}"/>
              </a:ext>
            </a:extLst>
          </p:cNvPr>
          <p:cNvSpPr txBox="1"/>
          <p:nvPr/>
        </p:nvSpPr>
        <p:spPr>
          <a:xfrm>
            <a:off x="4729255" y="3084384"/>
            <a:ext cx="2461697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rgbClr val="C00000"/>
                </a:solidFill>
              </a:rPr>
              <a:t>قوة دفع الماء للقارب لأعلى</a:t>
            </a:r>
          </a:p>
        </p:txBody>
      </p:sp>
    </p:spTree>
    <p:extLst>
      <p:ext uri="{BB962C8B-B14F-4D97-AF65-F5344CB8AC3E}">
        <p14:creationId xmlns:p14="http://schemas.microsoft.com/office/powerpoint/2010/main" val="285986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723900" y="2133600"/>
            <a:ext cx="7696200" cy="29585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OM" sz="3200" dirty="0"/>
              <a:t>تعمل القوى في اتجاهات مختلفة.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OM" sz="3200" dirty="0"/>
              <a:t>تعمل القوى في شكل </a:t>
            </a:r>
            <a:r>
              <a:rPr lang="ar-OM" sz="3200" dirty="0">
                <a:solidFill>
                  <a:srgbClr val="FF0000"/>
                </a:solidFill>
              </a:rPr>
              <a:t>ثنائي</a:t>
            </a:r>
            <a:r>
              <a:rPr lang="ar-OM" sz="3200" dirty="0"/>
              <a:t> بحيث تعمل كل قوة في اتجاه متعاكس لاتجاه عمل القوى الأخرى.</a:t>
            </a:r>
          </a:p>
          <a:p>
            <a:pPr marL="457200" indent="-457200" algn="r" rtl="1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ar-OM" sz="3200" dirty="0"/>
              <a:t>توضح مخططات القوى اتجاهات القوى ومقدارها.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DC084A1-5393-4A24-BFB0-F5D52A53A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2800" y="965775"/>
            <a:ext cx="2246243" cy="838200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defRPr/>
            </a:pPr>
            <a:r>
              <a:rPr lang="ar-OM" sz="3600" b="1" kern="0" cap="none" dirty="0">
                <a:solidFill>
                  <a:schemeClr val="tx1"/>
                </a:solidFill>
                <a:latin typeface="Calibri"/>
                <a:ea typeface="+mn-ea"/>
                <a:cs typeface="Al-Kharashi 55" pitchFamily="2" charset="-78"/>
              </a:rPr>
              <a:t>ماذا تعلمت 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ea typeface="+mn-ea"/>
              <a:cs typeface="Al-Kharashi 55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1222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>
            <a:extLst>
              <a:ext uri="{FF2B5EF4-FFF2-40B4-BE49-F238E27FC236}">
                <a16:creationId xmlns:a16="http://schemas.microsoft.com/office/drawing/2014/main" id="{E6806831-1F1C-4905-A523-BDF75B06E279}"/>
              </a:ext>
            </a:extLst>
          </p:cNvPr>
          <p:cNvSpPr/>
          <p:nvPr/>
        </p:nvSpPr>
        <p:spPr>
          <a:xfrm>
            <a:off x="215516" y="108248"/>
            <a:ext cx="8712968" cy="6537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ar-SA" sz="4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" panose="02060603020205020403"/>
                <a:ea typeface="+mn-ea"/>
                <a:cs typeface="Times New Roman" panose="02020603050405020304" pitchFamily="18" charset="0"/>
              </a:rPr>
              <a:t>أهداف الدرس</a:t>
            </a:r>
          </a:p>
        </p:txBody>
      </p:sp>
      <p:graphicFrame>
        <p:nvGraphicFramePr>
          <p:cNvPr id="6" name="رسم تخطيطي 5">
            <a:extLst>
              <a:ext uri="{FF2B5EF4-FFF2-40B4-BE49-F238E27FC236}">
                <a16:creationId xmlns:a16="http://schemas.microsoft.com/office/drawing/2014/main" id="{602BC690-9202-42D1-AAFF-65225F5BF6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22886006"/>
              </p:ext>
            </p:extLst>
          </p:nvPr>
        </p:nvGraphicFramePr>
        <p:xfrm>
          <a:off x="0" y="152400"/>
          <a:ext cx="9143999" cy="58633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79329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قوة الدفع: قوة السحب: قوة الدفع ❖">
            <a:extLst>
              <a:ext uri="{FF2B5EF4-FFF2-40B4-BE49-F238E27FC236}">
                <a16:creationId xmlns:a16="http://schemas.microsoft.com/office/drawing/2014/main" id="{621AB013-5842-4381-95CC-E030EE662D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891"/>
          <a:stretch/>
        </p:blipFill>
        <p:spPr bwMode="auto">
          <a:xfrm>
            <a:off x="5127232" y="1378633"/>
            <a:ext cx="3170509" cy="179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أي مما يأتي دفع او سحب - موسوعة نت">
            <a:extLst>
              <a:ext uri="{FF2B5EF4-FFF2-40B4-BE49-F238E27FC236}">
                <a16:creationId xmlns:a16="http://schemas.microsoft.com/office/drawing/2014/main" id="{D97C051D-F0B1-42C8-AEC0-05AD326BE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57" y="2940148"/>
            <a:ext cx="3890127" cy="3715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سحب قوة الدفع والسحب للاطفال">
            <a:extLst>
              <a:ext uri="{FF2B5EF4-FFF2-40B4-BE49-F238E27FC236}">
                <a16:creationId xmlns:a16="http://schemas.microsoft.com/office/drawing/2014/main" id="{49A8CCFA-65E6-497F-81A4-29F74447CA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81" t="43638" r="45096" b="24428"/>
          <a:stretch/>
        </p:blipFill>
        <p:spPr bwMode="auto">
          <a:xfrm>
            <a:off x="846258" y="1378633"/>
            <a:ext cx="4400991" cy="156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خيط غادر أسباب دفع - 537718.org">
            <a:extLst>
              <a:ext uri="{FF2B5EF4-FFF2-40B4-BE49-F238E27FC236}">
                <a16:creationId xmlns:a16="http://schemas.microsoft.com/office/drawing/2014/main" id="{836B2033-F8E8-440A-BF4E-3EEAA07958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136" y="3312943"/>
            <a:ext cx="2552700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مستطيل 4">
            <a:extLst>
              <a:ext uri="{FF2B5EF4-FFF2-40B4-BE49-F238E27FC236}">
                <a16:creationId xmlns:a16="http://schemas.microsoft.com/office/drawing/2014/main" id="{FE694426-0621-454A-A439-089F59EE692B}"/>
              </a:ext>
            </a:extLst>
          </p:cNvPr>
          <p:cNvSpPr/>
          <p:nvPr/>
        </p:nvSpPr>
        <p:spPr>
          <a:xfrm>
            <a:off x="492369" y="136211"/>
            <a:ext cx="83702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OM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ما أنواع القوى الموضحة بالصور؟</a:t>
            </a:r>
            <a:endParaRPr lang="ar-SA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36" name="Picture 12" descr="شد worksheet">
            <a:extLst>
              <a:ext uri="{FF2B5EF4-FFF2-40B4-BE49-F238E27FC236}">
                <a16:creationId xmlns:a16="http://schemas.microsoft.com/office/drawing/2014/main" id="{C3FC0106-50C6-4BF4-87BF-7676B79FA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9" t="49340" r="48778" b="20327"/>
          <a:stretch/>
        </p:blipFill>
        <p:spPr bwMode="auto">
          <a:xfrm>
            <a:off x="5051418" y="5296485"/>
            <a:ext cx="3053979" cy="1561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6012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D54344C4-4AC6-43E1-A86E-C1D353572C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37" y="1295401"/>
            <a:ext cx="7884088" cy="4062412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9A170E16-D503-443D-8C0C-504BB7CD168D}"/>
              </a:ext>
            </a:extLst>
          </p:cNvPr>
          <p:cNvSpPr txBox="1"/>
          <p:nvPr/>
        </p:nvSpPr>
        <p:spPr>
          <a:xfrm>
            <a:off x="941217" y="1269354"/>
            <a:ext cx="2674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>
                <a:solidFill>
                  <a:srgbClr val="C00000"/>
                </a:solidFill>
              </a:rPr>
              <a:t>قوة دفع الأطفال للعبة</a:t>
            </a:r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3E8FE7BE-2C43-4215-9674-9908B08872BA}"/>
              </a:ext>
            </a:extLst>
          </p:cNvPr>
          <p:cNvSpPr txBox="1"/>
          <p:nvPr/>
        </p:nvSpPr>
        <p:spPr>
          <a:xfrm>
            <a:off x="2009249" y="4962420"/>
            <a:ext cx="2674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>
                <a:solidFill>
                  <a:srgbClr val="C00000"/>
                </a:solidFill>
              </a:rPr>
              <a:t>قوة وزن  الأطفال</a:t>
            </a: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4723BA2B-C8CC-490D-9C4F-CBB6A2E5A2F1}"/>
              </a:ext>
            </a:extLst>
          </p:cNvPr>
          <p:cNvSpPr txBox="1"/>
          <p:nvPr/>
        </p:nvSpPr>
        <p:spPr>
          <a:xfrm>
            <a:off x="6038583" y="5160117"/>
            <a:ext cx="2674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>
                <a:solidFill>
                  <a:srgbClr val="C00000"/>
                </a:solidFill>
              </a:rPr>
              <a:t>قوة وزن للعبة</a:t>
            </a:r>
          </a:p>
        </p:txBody>
      </p:sp>
      <p:sp>
        <p:nvSpPr>
          <p:cNvPr id="6" name="مربع نص 5">
            <a:extLst>
              <a:ext uri="{FF2B5EF4-FFF2-40B4-BE49-F238E27FC236}">
                <a16:creationId xmlns:a16="http://schemas.microsoft.com/office/drawing/2014/main" id="{4272340D-6C89-42ED-9548-086DA233187A}"/>
              </a:ext>
            </a:extLst>
          </p:cNvPr>
          <p:cNvSpPr txBox="1"/>
          <p:nvPr/>
        </p:nvSpPr>
        <p:spPr>
          <a:xfrm>
            <a:off x="5641145" y="774553"/>
            <a:ext cx="2674180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>
                <a:solidFill>
                  <a:srgbClr val="C00000"/>
                </a:solidFill>
              </a:rPr>
              <a:t>قوة دوران الأطفال</a:t>
            </a:r>
          </a:p>
        </p:txBody>
      </p:sp>
    </p:spTree>
    <p:extLst>
      <p:ext uri="{BB962C8B-B14F-4D97-AF65-F5344CB8AC3E}">
        <p14:creationId xmlns:p14="http://schemas.microsoft.com/office/powerpoint/2010/main" val="128308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>
            <a:extLst>
              <a:ext uri="{FF2B5EF4-FFF2-40B4-BE49-F238E27FC236}">
                <a16:creationId xmlns:a16="http://schemas.microsoft.com/office/drawing/2014/main" id="{38DD0A4A-8D5C-4E32-A5E8-4FB8D6500C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685800"/>
            <a:ext cx="84582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9619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طاولة خشبية طاولة طعام الكرتون, الجدول, الطاولة, التوضيح الكرتون PNG  والمتجهات للتحميل مجانا">
            <a:extLst>
              <a:ext uri="{FF2B5EF4-FFF2-40B4-BE49-F238E27FC236}">
                <a16:creationId xmlns:a16="http://schemas.microsoft.com/office/drawing/2014/main" id="{499A12B8-7191-440A-BF6D-8E897DD03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67" y="971359"/>
            <a:ext cx="321945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ook Clipart | i2Clipart - Royalty Free Public Domain Clipart">
            <a:extLst>
              <a:ext uri="{FF2B5EF4-FFF2-40B4-BE49-F238E27FC236}">
                <a16:creationId xmlns:a16="http://schemas.microsoft.com/office/drawing/2014/main" id="{7C56A84D-EF3D-4F28-9562-665B3367B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727" y="645384"/>
            <a:ext cx="1467729" cy="65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Book Clipart | i2Clipart - Royalty Free Public Domain Clipart">
            <a:extLst>
              <a:ext uri="{FF2B5EF4-FFF2-40B4-BE49-F238E27FC236}">
                <a16:creationId xmlns:a16="http://schemas.microsoft.com/office/drawing/2014/main" id="{34E7D598-33EF-46F6-85CF-EA9699A5F4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6404" y="471253"/>
            <a:ext cx="1467729" cy="65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سهم: لأسفل 2">
            <a:extLst>
              <a:ext uri="{FF2B5EF4-FFF2-40B4-BE49-F238E27FC236}">
                <a16:creationId xmlns:a16="http://schemas.microsoft.com/office/drawing/2014/main" id="{E67417D6-FF2E-47AB-ACA3-E1D564B0C96E}"/>
              </a:ext>
            </a:extLst>
          </p:cNvPr>
          <p:cNvSpPr/>
          <p:nvPr/>
        </p:nvSpPr>
        <p:spPr>
          <a:xfrm>
            <a:off x="2281309" y="1123203"/>
            <a:ext cx="295422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10" name="سهم: لأسفل 9">
            <a:extLst>
              <a:ext uri="{FF2B5EF4-FFF2-40B4-BE49-F238E27FC236}">
                <a16:creationId xmlns:a16="http://schemas.microsoft.com/office/drawing/2014/main" id="{9FF78D57-0A59-44BF-A027-B07D52E2B94F}"/>
              </a:ext>
            </a:extLst>
          </p:cNvPr>
          <p:cNvSpPr/>
          <p:nvPr/>
        </p:nvSpPr>
        <p:spPr>
          <a:xfrm rot="10800000">
            <a:off x="1985887" y="327281"/>
            <a:ext cx="295422" cy="72000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13" name="سهم: لأسفل 12">
            <a:extLst>
              <a:ext uri="{FF2B5EF4-FFF2-40B4-BE49-F238E27FC236}">
                <a16:creationId xmlns:a16="http://schemas.microsoft.com/office/drawing/2014/main" id="{6E75E78D-B24C-4505-AA12-9B3A487EAE81}"/>
              </a:ext>
            </a:extLst>
          </p:cNvPr>
          <p:cNvSpPr/>
          <p:nvPr/>
        </p:nvSpPr>
        <p:spPr>
          <a:xfrm>
            <a:off x="7629080" y="969285"/>
            <a:ext cx="295422" cy="720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4" name="مربع نص 3">
            <a:extLst>
              <a:ext uri="{FF2B5EF4-FFF2-40B4-BE49-F238E27FC236}">
                <a16:creationId xmlns:a16="http://schemas.microsoft.com/office/drawing/2014/main" id="{B6887F43-8324-441A-A30E-D21A01BB2C2E}"/>
              </a:ext>
            </a:extLst>
          </p:cNvPr>
          <p:cNvSpPr txBox="1"/>
          <p:nvPr/>
        </p:nvSpPr>
        <p:spPr>
          <a:xfrm>
            <a:off x="422469" y="2540142"/>
            <a:ext cx="427613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400" b="1" dirty="0">
                <a:solidFill>
                  <a:srgbClr val="FF0000"/>
                </a:solidFill>
              </a:rPr>
              <a:t>لماذا لا يسقط الكتاب الموضوع الطاولة ؟</a:t>
            </a:r>
          </a:p>
        </p:txBody>
      </p:sp>
      <p:sp>
        <p:nvSpPr>
          <p:cNvPr id="16" name="مربع نص 15">
            <a:extLst>
              <a:ext uri="{FF2B5EF4-FFF2-40B4-BE49-F238E27FC236}">
                <a16:creationId xmlns:a16="http://schemas.microsoft.com/office/drawing/2014/main" id="{99B638FC-5906-4B17-A0E2-1F2EA7991D9C}"/>
              </a:ext>
            </a:extLst>
          </p:cNvPr>
          <p:cNvSpPr txBox="1"/>
          <p:nvPr/>
        </p:nvSpPr>
        <p:spPr>
          <a:xfrm>
            <a:off x="4738688" y="2545755"/>
            <a:ext cx="4276139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OM" sz="2400" b="1" dirty="0">
                <a:solidFill>
                  <a:srgbClr val="FF0000"/>
                </a:solidFill>
              </a:rPr>
              <a:t>لماذا يسقط الكتاب في حالة عدم وجود الطاولة ؟</a:t>
            </a:r>
          </a:p>
        </p:txBody>
      </p:sp>
      <p:pic>
        <p:nvPicPr>
          <p:cNvPr id="2060" name="Picture 12" descr="صورة شخصية للرسوم المتحركة, التفكير, طالب علم, تعلم PNG وملف PSD للتحميل  مجانا">
            <a:extLst>
              <a:ext uri="{FF2B5EF4-FFF2-40B4-BE49-F238E27FC236}">
                <a16:creationId xmlns:a16="http://schemas.microsoft.com/office/drawing/2014/main" id="{E6A92228-BC62-4E0D-BCC8-1BF8682915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5962" y="3343547"/>
            <a:ext cx="1795975" cy="1795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طاولة خشبية طاولة طعام الكرتون, الجدول, الطاولة, التوضيح الكرتون PNG  والمتجهات للتحميل مجانا">
            <a:extLst>
              <a:ext uri="{FF2B5EF4-FFF2-40B4-BE49-F238E27FC236}">
                <a16:creationId xmlns:a16="http://schemas.microsoft.com/office/drawing/2014/main" id="{265A6FB3-BCF5-4CCB-953F-BF5996D5E3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209" y="3866590"/>
            <a:ext cx="2837862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Book Clipart | i2Clipart - Royalty Free Public Domain Clipart">
            <a:extLst>
              <a:ext uri="{FF2B5EF4-FFF2-40B4-BE49-F238E27FC236}">
                <a16:creationId xmlns:a16="http://schemas.microsoft.com/office/drawing/2014/main" id="{91786A63-1D73-4EF7-B183-84DEE7947E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069" y="3540615"/>
            <a:ext cx="1293765" cy="65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سهم: لأسفل 19">
            <a:extLst>
              <a:ext uri="{FF2B5EF4-FFF2-40B4-BE49-F238E27FC236}">
                <a16:creationId xmlns:a16="http://schemas.microsoft.com/office/drawing/2014/main" id="{A1A424FB-1AC3-412A-98EC-4169992C8169}"/>
              </a:ext>
            </a:extLst>
          </p:cNvPr>
          <p:cNvSpPr/>
          <p:nvPr/>
        </p:nvSpPr>
        <p:spPr>
          <a:xfrm>
            <a:off x="5210243" y="4018434"/>
            <a:ext cx="250815" cy="103891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21" name="سهم: لأسفل 20">
            <a:extLst>
              <a:ext uri="{FF2B5EF4-FFF2-40B4-BE49-F238E27FC236}">
                <a16:creationId xmlns:a16="http://schemas.microsoft.com/office/drawing/2014/main" id="{790FC8D1-9064-45C1-B52F-E4C1BD3B8885}"/>
              </a:ext>
            </a:extLst>
          </p:cNvPr>
          <p:cNvSpPr/>
          <p:nvPr/>
        </p:nvSpPr>
        <p:spPr>
          <a:xfrm rot="10800000">
            <a:off x="4968953" y="3540614"/>
            <a:ext cx="196682" cy="401897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pic>
        <p:nvPicPr>
          <p:cNvPr id="22" name="Picture 6" descr="طاولة خشبية طاولة طعام الكرتون, الجدول, الطاولة, التوضيح الكرتون PNG  والمتجهات للتحميل مجانا">
            <a:extLst>
              <a:ext uri="{FF2B5EF4-FFF2-40B4-BE49-F238E27FC236}">
                <a16:creationId xmlns:a16="http://schemas.microsoft.com/office/drawing/2014/main" id="{B6DCA3A6-C305-470D-8AA2-91B44F832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055" y="3866590"/>
            <a:ext cx="2837862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Book Clipart | i2Clipart - Royalty Free Public Domain Clipart">
            <a:extLst>
              <a:ext uri="{FF2B5EF4-FFF2-40B4-BE49-F238E27FC236}">
                <a16:creationId xmlns:a16="http://schemas.microsoft.com/office/drawing/2014/main" id="{EB754A64-399F-48E6-BF9B-09565210FE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915" y="3540615"/>
            <a:ext cx="1293765" cy="65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سهم: لأسفل 23">
            <a:extLst>
              <a:ext uri="{FF2B5EF4-FFF2-40B4-BE49-F238E27FC236}">
                <a16:creationId xmlns:a16="http://schemas.microsoft.com/office/drawing/2014/main" id="{24D8469B-C0AB-42BB-9D68-EF8734893C38}"/>
              </a:ext>
            </a:extLst>
          </p:cNvPr>
          <p:cNvSpPr/>
          <p:nvPr/>
        </p:nvSpPr>
        <p:spPr>
          <a:xfrm>
            <a:off x="1853497" y="4018434"/>
            <a:ext cx="288584" cy="5001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25" name="سهم: لأسفل 24">
            <a:extLst>
              <a:ext uri="{FF2B5EF4-FFF2-40B4-BE49-F238E27FC236}">
                <a16:creationId xmlns:a16="http://schemas.microsoft.com/office/drawing/2014/main" id="{E415D81D-88CC-44DF-AA49-981666E8559B}"/>
              </a:ext>
            </a:extLst>
          </p:cNvPr>
          <p:cNvSpPr/>
          <p:nvPr/>
        </p:nvSpPr>
        <p:spPr>
          <a:xfrm rot="10800000">
            <a:off x="1575726" y="3001807"/>
            <a:ext cx="242755" cy="940705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5" name="مستطيل: زوايا مستديرة 4">
            <a:extLst>
              <a:ext uri="{FF2B5EF4-FFF2-40B4-BE49-F238E27FC236}">
                <a16:creationId xmlns:a16="http://schemas.microsoft.com/office/drawing/2014/main" id="{A7164AE9-B225-4080-ADF2-A0477663A044}"/>
              </a:ext>
            </a:extLst>
          </p:cNvPr>
          <p:cNvSpPr/>
          <p:nvPr/>
        </p:nvSpPr>
        <p:spPr>
          <a:xfrm>
            <a:off x="7554351" y="5285815"/>
            <a:ext cx="1460477" cy="83099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dirty="0"/>
              <a:t>ماذا سيحدث لو ...؟</a:t>
            </a:r>
          </a:p>
        </p:txBody>
      </p:sp>
      <p:sp>
        <p:nvSpPr>
          <p:cNvPr id="7" name="مستطيل: زوايا مستديرة 6">
            <a:extLst>
              <a:ext uri="{FF2B5EF4-FFF2-40B4-BE49-F238E27FC236}">
                <a16:creationId xmlns:a16="http://schemas.microsoft.com/office/drawing/2014/main" id="{B6B2E614-9551-434F-829A-7AAC711086E3}"/>
              </a:ext>
            </a:extLst>
          </p:cNvPr>
          <p:cNvSpPr/>
          <p:nvPr/>
        </p:nvSpPr>
        <p:spPr>
          <a:xfrm>
            <a:off x="3718413" y="5320426"/>
            <a:ext cx="2837861" cy="728886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dirty="0"/>
              <a:t>كانت قوة تأثير الكتاب على الطاولة  أكبر؟</a:t>
            </a:r>
          </a:p>
        </p:txBody>
      </p:sp>
      <p:sp>
        <p:nvSpPr>
          <p:cNvPr id="28" name="مستطيل: زوايا مستديرة 27">
            <a:extLst>
              <a:ext uri="{FF2B5EF4-FFF2-40B4-BE49-F238E27FC236}">
                <a16:creationId xmlns:a16="http://schemas.microsoft.com/office/drawing/2014/main" id="{16ED5AD2-E8EB-4C38-8762-E77CB5CE931F}"/>
              </a:ext>
            </a:extLst>
          </p:cNvPr>
          <p:cNvSpPr/>
          <p:nvPr/>
        </p:nvSpPr>
        <p:spPr>
          <a:xfrm>
            <a:off x="550109" y="5391642"/>
            <a:ext cx="2559808" cy="67500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OM" sz="2400" dirty="0"/>
              <a:t>كانت قوة تأثير الطاولة على  الكتاب أكبر؟</a:t>
            </a:r>
          </a:p>
        </p:txBody>
      </p:sp>
      <p:sp>
        <p:nvSpPr>
          <p:cNvPr id="8" name="مستطيل: زوايا مستديرة 7">
            <a:extLst>
              <a:ext uri="{FF2B5EF4-FFF2-40B4-BE49-F238E27FC236}">
                <a16:creationId xmlns:a16="http://schemas.microsoft.com/office/drawing/2014/main" id="{D464B299-F4BD-4A38-A9CD-964AE3E5FA01}"/>
              </a:ext>
            </a:extLst>
          </p:cNvPr>
          <p:cNvSpPr/>
          <p:nvPr/>
        </p:nvSpPr>
        <p:spPr>
          <a:xfrm>
            <a:off x="3756073" y="6203739"/>
            <a:ext cx="2982351" cy="654261"/>
          </a:xfrm>
          <a:prstGeom prst="roundRect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000" dirty="0"/>
              <a:t>سيثقب الكتاب الطاولة ويصل الارض</a:t>
            </a:r>
          </a:p>
        </p:txBody>
      </p:sp>
      <p:sp>
        <p:nvSpPr>
          <p:cNvPr id="9" name="سهم: بشكل U 8">
            <a:extLst>
              <a:ext uri="{FF2B5EF4-FFF2-40B4-BE49-F238E27FC236}">
                <a16:creationId xmlns:a16="http://schemas.microsoft.com/office/drawing/2014/main" id="{D579F8F1-294A-4803-8353-1B20B575D75A}"/>
              </a:ext>
            </a:extLst>
          </p:cNvPr>
          <p:cNvSpPr/>
          <p:nvPr/>
        </p:nvSpPr>
        <p:spPr>
          <a:xfrm rot="5400000">
            <a:off x="6420939" y="5762083"/>
            <a:ext cx="728886" cy="728886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31" name="مستطيل: زوايا مستديرة 30">
            <a:extLst>
              <a:ext uri="{FF2B5EF4-FFF2-40B4-BE49-F238E27FC236}">
                <a16:creationId xmlns:a16="http://schemas.microsoft.com/office/drawing/2014/main" id="{69F0326F-8B58-45C3-A7B8-2E3B30B7FD46}"/>
              </a:ext>
            </a:extLst>
          </p:cNvPr>
          <p:cNvSpPr/>
          <p:nvPr/>
        </p:nvSpPr>
        <p:spPr>
          <a:xfrm>
            <a:off x="362321" y="6182386"/>
            <a:ext cx="2982351" cy="654261"/>
          </a:xfrm>
          <a:prstGeom prst="roundRect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000" dirty="0"/>
              <a:t>سيطير الكتاب مبتعدا عن  الطاولة</a:t>
            </a:r>
          </a:p>
        </p:txBody>
      </p:sp>
      <p:sp>
        <p:nvSpPr>
          <p:cNvPr id="32" name="سهم: بشكل U 31">
            <a:extLst>
              <a:ext uri="{FF2B5EF4-FFF2-40B4-BE49-F238E27FC236}">
                <a16:creationId xmlns:a16="http://schemas.microsoft.com/office/drawing/2014/main" id="{BCAB012E-B369-4EC2-9792-0E4436A071AF}"/>
              </a:ext>
            </a:extLst>
          </p:cNvPr>
          <p:cNvSpPr/>
          <p:nvPr/>
        </p:nvSpPr>
        <p:spPr>
          <a:xfrm rot="16401618" flipH="1">
            <a:off x="-2122" y="5705604"/>
            <a:ext cx="728886" cy="728886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>
              <a:solidFill>
                <a:schemeClr val="tx1"/>
              </a:solidFill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3EF08F83-F16F-4B73-9E60-2BB869EBDCAF}"/>
              </a:ext>
            </a:extLst>
          </p:cNvPr>
          <p:cNvSpPr txBox="1"/>
          <p:nvPr/>
        </p:nvSpPr>
        <p:spPr>
          <a:xfrm>
            <a:off x="1380547" y="1740945"/>
            <a:ext cx="1964125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b="1" dirty="0"/>
              <a:t>قوة وزن الكتاب </a:t>
            </a:r>
            <a:r>
              <a:rPr lang="ar-OM" b="1" dirty="0" err="1"/>
              <a:t>لاسفل</a:t>
            </a:r>
            <a:endParaRPr lang="ar-OM" b="1" dirty="0"/>
          </a:p>
          <a:p>
            <a:r>
              <a:rPr lang="ar-OM" b="1" dirty="0"/>
              <a:t>(تأثير الكتاب على الطاولة </a:t>
            </a:r>
          </a:p>
        </p:txBody>
      </p:sp>
      <p:sp>
        <p:nvSpPr>
          <p:cNvPr id="34" name="مربع نص 33">
            <a:extLst>
              <a:ext uri="{FF2B5EF4-FFF2-40B4-BE49-F238E27FC236}">
                <a16:creationId xmlns:a16="http://schemas.microsoft.com/office/drawing/2014/main" id="{B3181F76-D38A-42B6-83A8-6F0EA5D5A161}"/>
              </a:ext>
            </a:extLst>
          </p:cNvPr>
          <p:cNvSpPr txBox="1"/>
          <p:nvPr/>
        </p:nvSpPr>
        <p:spPr>
          <a:xfrm>
            <a:off x="317184" y="135271"/>
            <a:ext cx="1964125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b="1" dirty="0"/>
              <a:t>قوة لأعلى  (تأثير الطاولة على  الكتاب)</a:t>
            </a:r>
          </a:p>
        </p:txBody>
      </p:sp>
      <p:sp>
        <p:nvSpPr>
          <p:cNvPr id="35" name="مربع نص 34">
            <a:extLst>
              <a:ext uri="{FF2B5EF4-FFF2-40B4-BE49-F238E27FC236}">
                <a16:creationId xmlns:a16="http://schemas.microsoft.com/office/drawing/2014/main" id="{65D33B0C-F43D-4B4A-B342-837F2881AC9E}"/>
              </a:ext>
            </a:extLst>
          </p:cNvPr>
          <p:cNvSpPr txBox="1"/>
          <p:nvPr/>
        </p:nvSpPr>
        <p:spPr>
          <a:xfrm>
            <a:off x="5939275" y="1144619"/>
            <a:ext cx="1964125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b="1" dirty="0"/>
              <a:t>قوة وزن الكتاب </a:t>
            </a:r>
            <a:r>
              <a:rPr lang="ar-OM" b="1" dirty="0" err="1"/>
              <a:t>لاسفل</a:t>
            </a:r>
            <a:endParaRPr lang="ar-OM" b="1" dirty="0"/>
          </a:p>
        </p:txBody>
      </p:sp>
      <p:sp>
        <p:nvSpPr>
          <p:cNvPr id="17" name="وسيلة الشرح: سهم إلى اليمين 16">
            <a:extLst>
              <a:ext uri="{FF2B5EF4-FFF2-40B4-BE49-F238E27FC236}">
                <a16:creationId xmlns:a16="http://schemas.microsoft.com/office/drawing/2014/main" id="{8B0BC7CC-E572-44DA-AA13-33AB01B84AC9}"/>
              </a:ext>
            </a:extLst>
          </p:cNvPr>
          <p:cNvSpPr/>
          <p:nvPr/>
        </p:nvSpPr>
        <p:spPr>
          <a:xfrm flipH="1">
            <a:off x="3531724" y="41830"/>
            <a:ext cx="1779422" cy="2503851"/>
          </a:xfrm>
          <a:prstGeom prst="right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000" b="1" dirty="0"/>
              <a:t>قوتان تعملان بشكل </a:t>
            </a:r>
            <a:r>
              <a:rPr lang="ar-OM" sz="2000" b="1" dirty="0">
                <a:solidFill>
                  <a:srgbClr val="FF0000"/>
                </a:solidFill>
              </a:rPr>
              <a:t>ثنائي</a:t>
            </a:r>
            <a:r>
              <a:rPr lang="ar-OM" sz="2000" b="1" dirty="0"/>
              <a:t>  متساويتان في المقدار متعاكستان في الاتجاه </a:t>
            </a:r>
          </a:p>
        </p:txBody>
      </p:sp>
    </p:spTree>
    <p:extLst>
      <p:ext uri="{BB962C8B-B14F-4D97-AF65-F5344CB8AC3E}">
        <p14:creationId xmlns:p14="http://schemas.microsoft.com/office/powerpoint/2010/main" val="3465164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7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5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3" grpId="0" animBg="1"/>
      <p:bldP spid="4" grpId="0"/>
      <p:bldP spid="16" grpId="0"/>
      <p:bldP spid="20" grpId="0" animBg="1"/>
      <p:bldP spid="21" grpId="0" animBg="1"/>
      <p:bldP spid="24" grpId="0" animBg="1"/>
      <p:bldP spid="25" grpId="0" animBg="1"/>
      <p:bldP spid="5" grpId="0" animBg="1"/>
      <p:bldP spid="7" grpId="0" animBg="1"/>
      <p:bldP spid="28" grpId="0" animBg="1"/>
      <p:bldP spid="8" grpId="0" animBg="1"/>
      <p:bldP spid="9" grpId="0" animBg="1"/>
      <p:bldP spid="31" grpId="0" animBg="1"/>
      <p:bldP spid="32" grpId="0" animBg="1"/>
      <p:bldP spid="15" grpId="0"/>
      <p:bldP spid="34" grpId="0"/>
      <p:bldP spid="35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E9F259AD-5B7E-4865-80D9-0C718A1071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OM" dirty="0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91F425CE-5FBD-4515-B92E-E55DCC7D07EB}"/>
              </a:ext>
            </a:extLst>
          </p:cNvPr>
          <p:cNvSpPr txBox="1"/>
          <p:nvPr/>
        </p:nvSpPr>
        <p:spPr>
          <a:xfrm>
            <a:off x="3227363" y="324203"/>
            <a:ext cx="5410200" cy="55092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514350" indent="-514350" algn="r" rtl="1">
              <a:buFont typeface="Wingdings" pitchFamily="2" charset="2"/>
              <a:buChar char="q"/>
            </a:pPr>
            <a:r>
              <a:rPr lang="ar-OM" sz="3200" b="1" dirty="0">
                <a:solidFill>
                  <a:srgbClr val="002060"/>
                </a:solidFill>
              </a:rPr>
              <a:t>ا</a:t>
            </a:r>
            <a:r>
              <a:rPr lang="ar-DZ" sz="3200" b="1" dirty="0">
                <a:solidFill>
                  <a:srgbClr val="002060"/>
                </a:solidFill>
              </a:rPr>
              <a:t>لقوى أن تعمل في اتجاهاتٍ مختلفةٍ، فعندما نضع الكتاب على الطاولة يؤثر الكتاب</a:t>
            </a:r>
            <a:r>
              <a:rPr lang="ar-QA" sz="3200" b="1" dirty="0">
                <a:solidFill>
                  <a:srgbClr val="002060"/>
                </a:solidFill>
              </a:rPr>
              <a:t> </a:t>
            </a:r>
            <a:r>
              <a:rPr lang="ar-DZ" sz="3200" b="1" dirty="0">
                <a:solidFill>
                  <a:srgbClr val="002060"/>
                </a:solidFill>
              </a:rPr>
              <a:t>بق</a:t>
            </a:r>
            <a:r>
              <a:rPr lang="ar-QA" sz="3200" b="1" dirty="0">
                <a:solidFill>
                  <a:srgbClr val="002060"/>
                </a:solidFill>
              </a:rPr>
              <a:t>و</a:t>
            </a:r>
            <a:r>
              <a:rPr lang="ar-DZ" sz="3200" b="1" dirty="0">
                <a:solidFill>
                  <a:srgbClr val="002060"/>
                </a:solidFill>
              </a:rPr>
              <a:t>َّة مُتَّجهة إلى أسفل على الطاولة. </a:t>
            </a:r>
            <a:endParaRPr lang="ar-QA" sz="3200" b="1" dirty="0">
              <a:solidFill>
                <a:srgbClr val="002060"/>
              </a:solidFill>
            </a:endParaRPr>
          </a:p>
          <a:p>
            <a:pPr marL="514350" indent="-514350" algn="r" rtl="1">
              <a:buFont typeface="Wingdings" pitchFamily="2" charset="2"/>
              <a:buChar char="q"/>
            </a:pPr>
            <a:endParaRPr lang="ar-QA" sz="3200" b="1" dirty="0"/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DZ" sz="3200" b="1" dirty="0">
                <a:solidFill>
                  <a:srgbClr val="008000"/>
                </a:solidFill>
              </a:rPr>
              <a:t>تتكوَّن هذه القوَّة بسبب سحب الجاذبية الأرضية</a:t>
            </a:r>
            <a:r>
              <a:rPr lang="ar-QA" sz="3200" b="1" dirty="0">
                <a:solidFill>
                  <a:srgbClr val="008000"/>
                </a:solidFill>
              </a:rPr>
              <a:t> </a:t>
            </a:r>
            <a:r>
              <a:rPr lang="ar-DZ" sz="3200" b="1" dirty="0">
                <a:solidFill>
                  <a:srgbClr val="008000"/>
                </a:solidFill>
              </a:rPr>
              <a:t>للكتاب إلى أسفل.</a:t>
            </a:r>
            <a:endParaRPr lang="ar-QA" sz="3200" b="1" dirty="0">
              <a:solidFill>
                <a:srgbClr val="008000"/>
              </a:solidFill>
            </a:endParaRPr>
          </a:p>
          <a:p>
            <a:pPr marL="514350" indent="-514350" algn="r" rtl="1">
              <a:buFont typeface="Wingdings" pitchFamily="2" charset="2"/>
              <a:buChar char="q"/>
            </a:pPr>
            <a:endParaRPr lang="ar-QA" sz="3200" b="1" dirty="0">
              <a:solidFill>
                <a:srgbClr val="002060"/>
              </a:solidFill>
            </a:endParaRPr>
          </a:p>
          <a:p>
            <a:pPr marL="514350" indent="-514350" algn="r" rtl="1">
              <a:buFont typeface="Wingdings" pitchFamily="2" charset="2"/>
              <a:buChar char="q"/>
            </a:pPr>
            <a:r>
              <a:rPr lang="ar-DZ" sz="3200" b="1" dirty="0">
                <a:solidFill>
                  <a:srgbClr val="0000FF"/>
                </a:solidFill>
              </a:rPr>
              <a:t> القوَّة هي وزن الكتاب والسبب في عدم سقوط الكتاب، هو أنَّ الطاولة تؤثرعليه بقوة مُتَّجهة إلى أعلى.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3834C2F6-A759-4E52-AA94-0178159E48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3657600" cy="678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83999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>
            <a:extLst>
              <a:ext uri="{FF2B5EF4-FFF2-40B4-BE49-F238E27FC236}">
                <a16:creationId xmlns:a16="http://schemas.microsoft.com/office/drawing/2014/main" id="{055D2C8F-5152-4202-B464-B07231780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3432" y="1850231"/>
            <a:ext cx="4977135" cy="315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212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10 مللي متر عرض شريط مطاطي للشعر بندقية مكتب ملزمة 100x10 مللي متر قابل  للتعديل شريط مرن سوبر مرونة تمتد شريط مطاطي|حامل الأدوات المكتبية| -  AliExpress">
            <a:extLst>
              <a:ext uri="{FF2B5EF4-FFF2-40B4-BE49-F238E27FC236}">
                <a16:creationId xmlns:a16="http://schemas.microsoft.com/office/drawing/2014/main" id="{7E6B9A2B-FDF9-4DFB-A2F7-0DB0B15448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8515" y="1247987"/>
            <a:ext cx="1980028" cy="1609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تعرف على الحلقة الصاعدة، خدعة سهلة الخدع السحرية 2021 - منزل - Nc to do">
            <a:extLst>
              <a:ext uri="{FF2B5EF4-FFF2-40B4-BE49-F238E27FC236}">
                <a16:creationId xmlns:a16="http://schemas.microsoft.com/office/drawing/2014/main" id="{035063BC-F284-42F3-BE9F-4E29745E7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230" y="1923057"/>
            <a:ext cx="4491111" cy="361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سهم: لأسفل 10">
            <a:extLst>
              <a:ext uri="{FF2B5EF4-FFF2-40B4-BE49-F238E27FC236}">
                <a16:creationId xmlns:a16="http://schemas.microsoft.com/office/drawing/2014/main" id="{91DE7C9B-C82B-45E2-AACF-BBD5DE943715}"/>
              </a:ext>
            </a:extLst>
          </p:cNvPr>
          <p:cNvSpPr/>
          <p:nvPr/>
        </p:nvSpPr>
        <p:spPr>
          <a:xfrm rot="6311550">
            <a:off x="1566853" y="2186180"/>
            <a:ext cx="252000" cy="11607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 dirty="0"/>
          </a:p>
        </p:txBody>
      </p:sp>
      <p:sp>
        <p:nvSpPr>
          <p:cNvPr id="12" name="سهم: لأسفل 11">
            <a:extLst>
              <a:ext uri="{FF2B5EF4-FFF2-40B4-BE49-F238E27FC236}">
                <a16:creationId xmlns:a16="http://schemas.microsoft.com/office/drawing/2014/main" id="{C279D565-D78E-4F36-BA06-E147A2F2582E}"/>
              </a:ext>
            </a:extLst>
          </p:cNvPr>
          <p:cNvSpPr/>
          <p:nvPr/>
        </p:nvSpPr>
        <p:spPr>
          <a:xfrm rot="17433387">
            <a:off x="2584010" y="2998358"/>
            <a:ext cx="252000" cy="1188000"/>
          </a:xfrm>
          <a:prstGeom prst="downArrow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OM"/>
          </a:p>
        </p:txBody>
      </p:sp>
      <p:sp>
        <p:nvSpPr>
          <p:cNvPr id="2" name="مربع نص 1">
            <a:extLst>
              <a:ext uri="{FF2B5EF4-FFF2-40B4-BE49-F238E27FC236}">
                <a16:creationId xmlns:a16="http://schemas.microsoft.com/office/drawing/2014/main" id="{072C46D1-05E1-4F46-9C1D-E78EF035B7AD}"/>
              </a:ext>
            </a:extLst>
          </p:cNvPr>
          <p:cNvSpPr txBox="1"/>
          <p:nvPr/>
        </p:nvSpPr>
        <p:spPr>
          <a:xfrm>
            <a:off x="6319018" y="2843588"/>
            <a:ext cx="180066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رباط مطاطي</a:t>
            </a: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004A69E7-1898-49E2-8490-A082063C56FD}"/>
              </a:ext>
            </a:extLst>
          </p:cNvPr>
          <p:cNvSpPr txBox="1"/>
          <p:nvPr/>
        </p:nvSpPr>
        <p:spPr>
          <a:xfrm rot="1301029">
            <a:off x="1132680" y="3419344"/>
            <a:ext cx="180066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قوة سحب </a:t>
            </a:r>
          </a:p>
        </p:txBody>
      </p:sp>
      <p:sp>
        <p:nvSpPr>
          <p:cNvPr id="17" name="مربع نص 16">
            <a:extLst>
              <a:ext uri="{FF2B5EF4-FFF2-40B4-BE49-F238E27FC236}">
                <a16:creationId xmlns:a16="http://schemas.microsoft.com/office/drawing/2014/main" id="{AB47D845-B702-43B4-9A70-C3C6507FD295}"/>
              </a:ext>
            </a:extLst>
          </p:cNvPr>
          <p:cNvSpPr txBox="1"/>
          <p:nvPr/>
        </p:nvSpPr>
        <p:spPr>
          <a:xfrm rot="844452">
            <a:off x="952648" y="2147153"/>
            <a:ext cx="180066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OM" sz="2800" b="1" dirty="0">
                <a:solidFill>
                  <a:schemeClr val="accent2">
                    <a:lumMod val="50000"/>
                  </a:schemeClr>
                </a:solidFill>
              </a:rPr>
              <a:t>قوة دفع</a:t>
            </a:r>
          </a:p>
        </p:txBody>
      </p:sp>
      <p:sp>
        <p:nvSpPr>
          <p:cNvPr id="19" name="وسيلة الشرح: سهم إلى اليمين 18">
            <a:extLst>
              <a:ext uri="{FF2B5EF4-FFF2-40B4-BE49-F238E27FC236}">
                <a16:creationId xmlns:a16="http://schemas.microsoft.com/office/drawing/2014/main" id="{87B1AD39-B149-4AFD-87EA-2B6DE40515BA}"/>
              </a:ext>
            </a:extLst>
          </p:cNvPr>
          <p:cNvSpPr/>
          <p:nvPr/>
        </p:nvSpPr>
        <p:spPr>
          <a:xfrm flipH="1">
            <a:off x="5176911" y="3429000"/>
            <a:ext cx="2434712" cy="2503851"/>
          </a:xfrm>
          <a:prstGeom prst="right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OM" sz="2000" b="1" dirty="0"/>
              <a:t>قوتان تعملان بشكل </a:t>
            </a:r>
            <a:r>
              <a:rPr lang="ar-OM" sz="2000" b="1" dirty="0">
                <a:solidFill>
                  <a:srgbClr val="FF0000"/>
                </a:solidFill>
              </a:rPr>
              <a:t>ثنائي</a:t>
            </a:r>
            <a:r>
              <a:rPr lang="ar-OM" sz="2000" b="1" dirty="0"/>
              <a:t>  متساويتان في المقدار متعاكستان في الاتجاه </a:t>
            </a:r>
          </a:p>
        </p:txBody>
      </p:sp>
    </p:spTree>
    <p:extLst>
      <p:ext uri="{BB962C8B-B14F-4D97-AF65-F5344CB8AC3E}">
        <p14:creationId xmlns:p14="http://schemas.microsoft.com/office/powerpoint/2010/main" val="1100600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/>
      <p:bldP spid="17" grpId="0"/>
      <p:bldP spid="1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KNOELEADERBOARD" val="-1315202668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وع الخشب">
  <a:themeElements>
    <a:clrScheme name="نوع الخشب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نوع الخشب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نوع الخشب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3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407</Words>
  <Application>Microsoft Office PowerPoint</Application>
  <PresentationFormat>عرض على الشاشة (4:3)</PresentationFormat>
  <Paragraphs>82</Paragraphs>
  <Slides>17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17</vt:i4>
      </vt:variant>
    </vt:vector>
  </HeadingPairs>
  <TitlesOfParts>
    <vt:vector size="19" baseType="lpstr">
      <vt:lpstr>Office Theme</vt:lpstr>
      <vt:lpstr>نوع الخشب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ماذا تعلمت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User</dc:creator>
  <cp:lastModifiedBy>مستخدم غير معروف</cp:lastModifiedBy>
  <cp:revision>15</cp:revision>
  <dcterms:modified xsi:type="dcterms:W3CDTF">2023-03-12T04:49:19Z</dcterms:modified>
</cp:coreProperties>
</file>