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sldIdLst>
    <p:sldId id="281" r:id="rId2"/>
    <p:sldId id="301" r:id="rId3"/>
    <p:sldId id="298" r:id="rId4"/>
    <p:sldId id="284" r:id="rId5"/>
    <p:sldId id="302" r:id="rId6"/>
    <p:sldId id="320" r:id="rId7"/>
    <p:sldId id="297" r:id="rId8"/>
    <p:sldId id="354" r:id="rId9"/>
    <p:sldId id="352" r:id="rId10"/>
    <p:sldId id="304" r:id="rId11"/>
    <p:sldId id="305" r:id="rId12"/>
    <p:sldId id="349" r:id="rId13"/>
    <p:sldId id="323" r:id="rId14"/>
    <p:sldId id="355" r:id="rId15"/>
    <p:sldId id="324" r:id="rId16"/>
    <p:sldId id="356" r:id="rId17"/>
    <p:sldId id="347" r:id="rId18"/>
    <p:sldId id="339" r:id="rId19"/>
    <p:sldId id="359" r:id="rId20"/>
    <p:sldId id="357" r:id="rId21"/>
    <p:sldId id="342" r:id="rId22"/>
    <p:sldId id="343" r:id="rId23"/>
    <p:sldId id="348" r:id="rId24"/>
    <p:sldId id="353" r:id="rId25"/>
    <p:sldId id="336" r:id="rId26"/>
    <p:sldId id="350" r:id="rId27"/>
    <p:sldId id="331" r:id="rId28"/>
    <p:sldId id="332" r:id="rId29"/>
    <p:sldId id="328" r:id="rId30"/>
    <p:sldId id="329" r:id="rId31"/>
    <p:sldId id="335" r:id="rId32"/>
    <p:sldId id="360" r:id="rId33"/>
    <p:sldId id="358" r:id="rId34"/>
    <p:sldId id="346" r:id="rId35"/>
    <p:sldId id="351" r:id="rId36"/>
    <p:sldId id="340" r:id="rId37"/>
    <p:sldId id="341" r:id="rId38"/>
    <p:sldId id="333" r:id="rId39"/>
    <p:sldId id="344" r:id="rId40"/>
  </p:sldIdLst>
  <p:sldSz cx="9144000" cy="5143500" type="screen16x9"/>
  <p:notesSz cx="7559675" cy="10691813"/>
  <p:defaultTextStyle>
    <a:defPPr>
      <a:defRPr lang="en-GB"/>
    </a:defPPr>
    <a:lvl1pPr algn="l" defTabSz="407482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673856" indent="-259175" algn="l" defTabSz="407482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036701" indent="-207340" algn="l" defTabSz="407482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451381" indent="-207340" algn="l" defTabSz="407482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1866062" indent="-207340" algn="l" defTabSz="407482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073402" algn="l" defTabSz="829361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488082" algn="l" defTabSz="829361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2902763" algn="l" defTabSz="829361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317443" algn="l" defTabSz="829361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9">
          <p15:clr>
            <a:srgbClr val="A4A3A4"/>
          </p15:clr>
        </p15:guide>
        <p15:guide id="2" pos="26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éssica Fernandes" initials="JF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FFCC66"/>
    <a:srgbClr val="003399"/>
    <a:srgbClr val="0066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6" autoAdjust="0"/>
    <p:restoredTop sz="94671" autoAdjust="0"/>
  </p:normalViewPr>
  <p:slideViewPr>
    <p:cSldViewPr>
      <p:cViewPr varScale="1">
        <p:scale>
          <a:sx n="93" d="100"/>
          <a:sy n="93" d="100"/>
        </p:scale>
        <p:origin x="600" y="78"/>
      </p:cViewPr>
      <p:guideLst>
        <p:guide orient="horz" pos="1959"/>
        <p:guide pos="2612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1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pt-BR" altLang="pt-BR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pt-BR" altLang="pt-BR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pt-BR" altLang="pt-BR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fld id="{E874C60F-FD0C-4B82-9F4C-1A41F6B92E3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40271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0748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673856" indent="-259175" algn="l" defTabSz="40748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036701" indent="-207340" algn="l" defTabSz="40748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451381" indent="-207340" algn="l" defTabSz="40748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1866062" indent="-207340" algn="l" defTabSz="40748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073402" algn="l" defTabSz="82936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88082" algn="l" defTabSz="82936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02763" algn="l" defTabSz="82936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17443" algn="l" defTabSz="82936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440" y="1598345"/>
            <a:ext cx="7773120" cy="1101562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2321" y="2914458"/>
            <a:ext cx="6400800" cy="1314674"/>
          </a:xfrm>
        </p:spPr>
        <p:txBody>
          <a:bodyPr/>
          <a:lstStyle>
            <a:lvl1pPr marL="0" indent="0" algn="ctr">
              <a:buNone/>
              <a:defRPr/>
            </a:lvl1pPr>
            <a:lvl2pPr marL="414680" indent="0" algn="ctr">
              <a:buNone/>
              <a:defRPr/>
            </a:lvl2pPr>
            <a:lvl3pPr marL="829361" indent="0" algn="ctr">
              <a:buNone/>
              <a:defRPr/>
            </a:lvl3pPr>
            <a:lvl4pPr marL="1244041" indent="0" algn="ctr">
              <a:buNone/>
              <a:defRPr/>
            </a:lvl4pPr>
            <a:lvl5pPr marL="1658722" indent="0" algn="ctr">
              <a:buNone/>
              <a:defRPr/>
            </a:lvl5pPr>
            <a:lvl6pPr marL="2073402" indent="0" algn="ctr">
              <a:buNone/>
              <a:defRPr/>
            </a:lvl6pPr>
            <a:lvl7pPr marL="2488082" indent="0" algn="ctr">
              <a:buNone/>
              <a:defRPr/>
            </a:lvl7pPr>
            <a:lvl8pPr marL="2902763" indent="0" algn="ctr">
              <a:buNone/>
              <a:defRPr/>
            </a:lvl8pPr>
            <a:lvl9pPr marL="3317443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C827F32-FF89-4A17-B4EA-05B0C0D9309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00951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4D30FFA-11E3-4467-B9C9-814AEB08AD1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225951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6880" y="204474"/>
            <a:ext cx="2056320" cy="398002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6481" y="204474"/>
            <a:ext cx="6032160" cy="3980021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A6B2567-4B19-49EC-8468-EA442B3AA2B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627219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6481" y="204474"/>
            <a:ext cx="8226720" cy="85677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>
          <a:xfrm>
            <a:off x="456481" y="4685596"/>
            <a:ext cx="2128320" cy="352788"/>
          </a:xfrm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idx="11"/>
          </p:nvPr>
        </p:nvSpPr>
        <p:spPr>
          <a:xfrm>
            <a:off x="3127680" y="4685596"/>
            <a:ext cx="2897280" cy="352788"/>
          </a:xfrm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2"/>
          </p:nvPr>
        </p:nvSpPr>
        <p:spPr>
          <a:xfrm>
            <a:off x="6556321" y="4685596"/>
            <a:ext cx="2128320" cy="352788"/>
          </a:xfrm>
        </p:spPr>
        <p:txBody>
          <a:bodyPr/>
          <a:lstStyle>
            <a:lvl1pPr>
              <a:defRPr/>
            </a:lvl1pPr>
          </a:lstStyle>
          <a:p>
            <a:fld id="{9454C029-44E5-4267-B07F-7CAC0BB6ACC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547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63FFF00-1496-478F-8C70-C537214231D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5100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880" y="3304685"/>
            <a:ext cx="7771680" cy="1022364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880" y="2180084"/>
            <a:ext cx="7771680" cy="1124601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80" indent="0">
              <a:buNone/>
              <a:defRPr sz="1600"/>
            </a:lvl2pPr>
            <a:lvl3pPr marL="829361" indent="0">
              <a:buNone/>
              <a:defRPr sz="1500"/>
            </a:lvl3pPr>
            <a:lvl4pPr marL="1244041" indent="0">
              <a:buNone/>
              <a:defRPr sz="1300"/>
            </a:lvl4pPr>
            <a:lvl5pPr marL="1658722" indent="0">
              <a:buNone/>
              <a:defRPr sz="1300"/>
            </a:lvl5pPr>
            <a:lvl6pPr marL="2073402" indent="0">
              <a:buNone/>
              <a:defRPr sz="1300"/>
            </a:lvl6pPr>
            <a:lvl7pPr marL="2488082" indent="0">
              <a:buNone/>
              <a:defRPr sz="1300"/>
            </a:lvl7pPr>
            <a:lvl8pPr marL="2902763" indent="0">
              <a:buNone/>
              <a:defRPr sz="1300"/>
            </a:lvl8pPr>
            <a:lvl9pPr marL="3317443" indent="0">
              <a:buNone/>
              <a:defRPr sz="13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8E01E3E-50F9-493A-BBC2-E9E10D54474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3251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6480" y="1203798"/>
            <a:ext cx="4043520" cy="298069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38241" y="1203798"/>
            <a:ext cx="4044960" cy="298069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2BFBAED-854D-4FF4-A740-A9212705A0A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4393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921" y="205913"/>
            <a:ext cx="8229600" cy="85677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920" y="1151961"/>
            <a:ext cx="4039200" cy="479504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80" indent="0">
              <a:buNone/>
              <a:defRPr sz="1800" b="1"/>
            </a:lvl2pPr>
            <a:lvl3pPr marL="829361" indent="0">
              <a:buNone/>
              <a:defRPr sz="1600" b="1"/>
            </a:lvl3pPr>
            <a:lvl4pPr marL="1244041" indent="0">
              <a:buNone/>
              <a:defRPr sz="1500" b="1"/>
            </a:lvl4pPr>
            <a:lvl5pPr marL="1658722" indent="0">
              <a:buNone/>
              <a:defRPr sz="1500" b="1"/>
            </a:lvl5pPr>
            <a:lvl6pPr marL="2073402" indent="0">
              <a:buNone/>
              <a:defRPr sz="1500" b="1"/>
            </a:lvl6pPr>
            <a:lvl7pPr marL="2488082" indent="0">
              <a:buNone/>
              <a:defRPr sz="1500" b="1"/>
            </a:lvl7pPr>
            <a:lvl8pPr marL="2902763" indent="0">
              <a:buNone/>
              <a:defRPr sz="1500" b="1"/>
            </a:lvl8pPr>
            <a:lvl9pPr marL="3317443" indent="0">
              <a:buNone/>
              <a:defRPr sz="15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920" y="1631465"/>
            <a:ext cx="4039200" cy="296341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441" y="1151961"/>
            <a:ext cx="4042080" cy="479504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80" indent="0">
              <a:buNone/>
              <a:defRPr sz="1800" b="1"/>
            </a:lvl2pPr>
            <a:lvl3pPr marL="829361" indent="0">
              <a:buNone/>
              <a:defRPr sz="1600" b="1"/>
            </a:lvl3pPr>
            <a:lvl4pPr marL="1244041" indent="0">
              <a:buNone/>
              <a:defRPr sz="1500" b="1"/>
            </a:lvl4pPr>
            <a:lvl5pPr marL="1658722" indent="0">
              <a:buNone/>
              <a:defRPr sz="1500" b="1"/>
            </a:lvl5pPr>
            <a:lvl6pPr marL="2073402" indent="0">
              <a:buNone/>
              <a:defRPr sz="1500" b="1"/>
            </a:lvl6pPr>
            <a:lvl7pPr marL="2488082" indent="0">
              <a:buNone/>
              <a:defRPr sz="1500" b="1"/>
            </a:lvl7pPr>
            <a:lvl8pPr marL="2902763" indent="0">
              <a:buNone/>
              <a:defRPr sz="1500" b="1"/>
            </a:lvl8pPr>
            <a:lvl9pPr marL="3317443" indent="0">
              <a:buNone/>
              <a:defRPr sz="15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441" y="1631465"/>
            <a:ext cx="4042080" cy="296341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9395A62-9CE5-4E2A-86E9-0F5CF851486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9342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DDADA14-E898-45AC-B10A-B631EBC6D80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7528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D7738F0-8671-4B7A-8DE9-5B26C986F3A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173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920" y="204473"/>
            <a:ext cx="3008160" cy="87117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521" y="204473"/>
            <a:ext cx="5112000" cy="4390407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920" y="1075643"/>
            <a:ext cx="3008160" cy="3519237"/>
          </a:xfrm>
        </p:spPr>
        <p:txBody>
          <a:bodyPr/>
          <a:lstStyle>
            <a:lvl1pPr marL="0" indent="0">
              <a:buNone/>
              <a:defRPr sz="1300"/>
            </a:lvl1pPr>
            <a:lvl2pPr marL="414680" indent="0">
              <a:buNone/>
              <a:defRPr sz="1100"/>
            </a:lvl2pPr>
            <a:lvl3pPr marL="829361" indent="0">
              <a:buNone/>
              <a:defRPr sz="900"/>
            </a:lvl3pPr>
            <a:lvl4pPr marL="1244041" indent="0">
              <a:buNone/>
              <a:defRPr sz="800"/>
            </a:lvl4pPr>
            <a:lvl5pPr marL="1658722" indent="0">
              <a:buNone/>
              <a:defRPr sz="800"/>
            </a:lvl5pPr>
            <a:lvl6pPr marL="2073402" indent="0">
              <a:buNone/>
              <a:defRPr sz="800"/>
            </a:lvl6pPr>
            <a:lvl7pPr marL="2488082" indent="0">
              <a:buNone/>
              <a:defRPr sz="800"/>
            </a:lvl7pPr>
            <a:lvl8pPr marL="2902763" indent="0">
              <a:buNone/>
              <a:defRPr sz="800"/>
            </a:lvl8pPr>
            <a:lvl9pPr marL="3317443" indent="0">
              <a:buNone/>
              <a:defRPr sz="8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07EBA15-CE37-4F94-9246-31B1C93CF19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02838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801" y="3599875"/>
            <a:ext cx="5486400" cy="42622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801" y="459344"/>
            <a:ext cx="5486400" cy="3085812"/>
          </a:xfrm>
        </p:spPr>
        <p:txBody>
          <a:bodyPr/>
          <a:lstStyle>
            <a:lvl1pPr marL="0" indent="0">
              <a:buNone/>
              <a:defRPr sz="2900"/>
            </a:lvl1pPr>
            <a:lvl2pPr marL="414680" indent="0">
              <a:buNone/>
              <a:defRPr sz="2500"/>
            </a:lvl2pPr>
            <a:lvl3pPr marL="829361" indent="0">
              <a:buNone/>
              <a:defRPr sz="2200"/>
            </a:lvl3pPr>
            <a:lvl4pPr marL="1244041" indent="0">
              <a:buNone/>
              <a:defRPr sz="1800"/>
            </a:lvl4pPr>
            <a:lvl5pPr marL="1658722" indent="0">
              <a:buNone/>
              <a:defRPr sz="1800"/>
            </a:lvl5pPr>
            <a:lvl6pPr marL="2073402" indent="0">
              <a:buNone/>
              <a:defRPr sz="1800"/>
            </a:lvl6pPr>
            <a:lvl7pPr marL="2488082" indent="0">
              <a:buNone/>
              <a:defRPr sz="1800"/>
            </a:lvl7pPr>
            <a:lvl8pPr marL="2902763" indent="0">
              <a:buNone/>
              <a:defRPr sz="1800"/>
            </a:lvl8pPr>
            <a:lvl9pPr marL="3317443" indent="0">
              <a:buNone/>
              <a:defRPr sz="18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801" y="4026101"/>
            <a:ext cx="5486400" cy="603339"/>
          </a:xfrm>
        </p:spPr>
        <p:txBody>
          <a:bodyPr/>
          <a:lstStyle>
            <a:lvl1pPr marL="0" indent="0">
              <a:buNone/>
              <a:defRPr sz="1300"/>
            </a:lvl1pPr>
            <a:lvl2pPr marL="414680" indent="0">
              <a:buNone/>
              <a:defRPr sz="1100"/>
            </a:lvl2pPr>
            <a:lvl3pPr marL="829361" indent="0">
              <a:buNone/>
              <a:defRPr sz="900"/>
            </a:lvl3pPr>
            <a:lvl4pPr marL="1244041" indent="0">
              <a:buNone/>
              <a:defRPr sz="800"/>
            </a:lvl4pPr>
            <a:lvl5pPr marL="1658722" indent="0">
              <a:buNone/>
              <a:defRPr sz="800"/>
            </a:lvl5pPr>
            <a:lvl6pPr marL="2073402" indent="0">
              <a:buNone/>
              <a:defRPr sz="800"/>
            </a:lvl6pPr>
            <a:lvl7pPr marL="2488082" indent="0">
              <a:buNone/>
              <a:defRPr sz="800"/>
            </a:lvl7pPr>
            <a:lvl8pPr marL="2902763" indent="0">
              <a:buNone/>
              <a:defRPr sz="800"/>
            </a:lvl8pPr>
            <a:lvl9pPr marL="3317443" indent="0">
              <a:buNone/>
              <a:defRPr sz="8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BDCD1DF-EFCC-4C67-B435-A5A8BAA754D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4562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04474"/>
            <a:ext cx="8226720" cy="85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do título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203798"/>
            <a:ext cx="8226720" cy="2980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919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da estrutura de tópicos</a:t>
            </a:r>
          </a:p>
          <a:p>
            <a:pPr lvl="1"/>
            <a:r>
              <a:rPr lang="en-GB" altLang="pt-BR" smtClean="0"/>
              <a:t>2.º Nível da estrutura de tópicos</a:t>
            </a:r>
          </a:p>
          <a:p>
            <a:pPr lvl="2"/>
            <a:r>
              <a:rPr lang="en-GB" altLang="pt-BR" smtClean="0"/>
              <a:t>3.º Nível da estrutura de tópicos</a:t>
            </a:r>
          </a:p>
          <a:p>
            <a:pPr lvl="3"/>
            <a:r>
              <a:rPr lang="en-GB" altLang="pt-BR" smtClean="0"/>
              <a:t>4.º Nível da estrutura de tópicos</a:t>
            </a:r>
          </a:p>
          <a:p>
            <a:pPr lvl="4"/>
            <a:r>
              <a:rPr lang="en-GB" altLang="pt-BR" smtClean="0"/>
              <a:t>5.º Nível da estrutura de tópicos</a:t>
            </a:r>
          </a:p>
          <a:p>
            <a:pPr lvl="4"/>
            <a:r>
              <a:rPr lang="en-GB" altLang="pt-BR" smtClean="0"/>
              <a:t>6.º Nível da estrutura de tópicos</a:t>
            </a:r>
          </a:p>
          <a:p>
            <a:pPr lvl="4"/>
            <a:r>
              <a:rPr lang="en-GB" altLang="pt-BR" smtClean="0"/>
              <a:t>7.º Nível da estrutura de tópicos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4685596"/>
            <a:ext cx="2128320" cy="35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07482" algn="l"/>
                <a:tab pos="814962" algn="l"/>
                <a:tab pos="1222444" algn="l"/>
                <a:tab pos="1629924" algn="l"/>
                <a:tab pos="203740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pt-BR" altLang="pt-B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4685596"/>
            <a:ext cx="2897280" cy="35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407482" algn="l"/>
                <a:tab pos="814962" algn="l"/>
                <a:tab pos="1222444" algn="l"/>
                <a:tab pos="1629924" algn="l"/>
                <a:tab pos="2037406" algn="l"/>
                <a:tab pos="2444887" algn="l"/>
                <a:tab pos="285236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pt-BR" alt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4685596"/>
            <a:ext cx="2128320" cy="35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07482" algn="l"/>
                <a:tab pos="814962" algn="l"/>
                <a:tab pos="1222444" algn="l"/>
                <a:tab pos="1629924" algn="l"/>
                <a:tab pos="203740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fld id="{4A2B5641-A1EC-49CA-80B6-2A76E512449E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0748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+mj-lt"/>
          <a:ea typeface="+mj-ea"/>
          <a:cs typeface="+mj-cs"/>
        </a:defRPr>
      </a:lvl1pPr>
      <a:lvl2pPr marL="673856" indent="-259175" algn="ctr" defTabSz="40748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Arial" charset="0"/>
          <a:ea typeface="Microsoft YaHei" charset="-122"/>
        </a:defRPr>
      </a:lvl2pPr>
      <a:lvl3pPr marL="1036701" indent="-207340" algn="ctr" defTabSz="40748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Arial" charset="0"/>
          <a:ea typeface="Microsoft YaHei" charset="-122"/>
        </a:defRPr>
      </a:lvl3pPr>
      <a:lvl4pPr marL="1451381" indent="-207340" algn="ctr" defTabSz="40748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Arial" charset="0"/>
          <a:ea typeface="Microsoft YaHei" charset="-122"/>
        </a:defRPr>
      </a:lvl4pPr>
      <a:lvl5pPr marL="1866062" indent="-207340" algn="ctr" defTabSz="40748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Arial" charset="0"/>
          <a:ea typeface="Microsoft YaHei" charset="-122"/>
        </a:defRPr>
      </a:lvl5pPr>
      <a:lvl6pPr marL="2280742" indent="-207340" algn="ctr" defTabSz="40748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Arial" charset="0"/>
          <a:ea typeface="Microsoft YaHei" charset="-122"/>
        </a:defRPr>
      </a:lvl6pPr>
      <a:lvl7pPr marL="2695423" indent="-207340" algn="ctr" defTabSz="40748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Arial" charset="0"/>
          <a:ea typeface="Microsoft YaHei" charset="-122"/>
        </a:defRPr>
      </a:lvl7pPr>
      <a:lvl8pPr marL="3110103" indent="-207340" algn="ctr" defTabSz="40748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Arial" charset="0"/>
          <a:ea typeface="Microsoft YaHei" charset="-122"/>
        </a:defRPr>
      </a:lvl8pPr>
      <a:lvl9pPr marL="3524783" indent="-207340" algn="ctr" defTabSz="40748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11010" indent="-311010" algn="l" defTabSz="407482" rtl="0" fontAlgn="base" hangingPunct="0">
        <a:lnSpc>
          <a:spcPct val="93000"/>
        </a:lnSpc>
        <a:spcBef>
          <a:spcPct val="0"/>
        </a:spcBef>
        <a:spcAft>
          <a:spcPts val="964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673856" indent="-259175" algn="l" defTabSz="407482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2pPr>
      <a:lvl3pPr marL="1036701" indent="-207340" algn="l" defTabSz="407482" rtl="0" fontAlgn="base" hangingPunct="0">
        <a:lnSpc>
          <a:spcPct val="93000"/>
        </a:lnSpc>
        <a:spcBef>
          <a:spcPct val="0"/>
        </a:spcBef>
        <a:spcAft>
          <a:spcPts val="579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451381" indent="-207340" algn="l" defTabSz="407482" rtl="0" fontAlgn="base" hangingPunct="0">
        <a:lnSpc>
          <a:spcPct val="93000"/>
        </a:lnSpc>
        <a:spcBef>
          <a:spcPct val="0"/>
        </a:spcBef>
        <a:spcAft>
          <a:spcPts val="385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</a:defRPr>
      </a:lvl4pPr>
      <a:lvl5pPr marL="1866062" indent="-207340" algn="l" defTabSz="407482" rtl="0" fontAlgn="base" hangingPunct="0">
        <a:lnSpc>
          <a:spcPct val="93000"/>
        </a:lnSpc>
        <a:spcBef>
          <a:spcPct val="0"/>
        </a:spcBef>
        <a:spcAft>
          <a:spcPts val="193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</a:defRPr>
      </a:lvl5pPr>
      <a:lvl6pPr marL="2280742" indent="-207340" algn="l" defTabSz="407482" rtl="0" fontAlgn="base" hangingPunct="0">
        <a:lnSpc>
          <a:spcPct val="93000"/>
        </a:lnSpc>
        <a:spcBef>
          <a:spcPct val="0"/>
        </a:spcBef>
        <a:spcAft>
          <a:spcPts val="193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</a:defRPr>
      </a:lvl6pPr>
      <a:lvl7pPr marL="2695423" indent="-207340" algn="l" defTabSz="407482" rtl="0" fontAlgn="base" hangingPunct="0">
        <a:lnSpc>
          <a:spcPct val="93000"/>
        </a:lnSpc>
        <a:spcBef>
          <a:spcPct val="0"/>
        </a:spcBef>
        <a:spcAft>
          <a:spcPts val="193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</a:defRPr>
      </a:lvl7pPr>
      <a:lvl8pPr marL="3110103" indent="-207340" algn="l" defTabSz="407482" rtl="0" fontAlgn="base" hangingPunct="0">
        <a:lnSpc>
          <a:spcPct val="93000"/>
        </a:lnSpc>
        <a:spcBef>
          <a:spcPct val="0"/>
        </a:spcBef>
        <a:spcAft>
          <a:spcPts val="193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</a:defRPr>
      </a:lvl8pPr>
      <a:lvl9pPr marL="3524783" indent="-207340" algn="l" defTabSz="407482" rtl="0" fontAlgn="base" hangingPunct="0">
        <a:lnSpc>
          <a:spcPct val="93000"/>
        </a:lnSpc>
        <a:spcBef>
          <a:spcPct val="0"/>
        </a:spcBef>
        <a:spcAft>
          <a:spcPts val="193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82936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0" algn="l" defTabSz="82936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1" algn="l" defTabSz="82936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1" algn="l" defTabSz="82936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22" algn="l" defTabSz="82936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02" algn="l" defTabSz="82936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82" algn="l" defTabSz="82936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63" algn="l" defTabSz="82936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43" algn="l" defTabSz="82936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1.bp.blogspot.com/-hTZDxsqnH-A/T1A1dgVYSqI/AAAAAAAAA1E/KMaQb-j2Xpg/s1600/somas.jp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6161" y="321450"/>
            <a:ext cx="7773120" cy="2700359"/>
          </a:xfrm>
        </p:spPr>
        <p:txBody>
          <a:bodyPr/>
          <a:lstStyle/>
          <a:p>
            <a:r>
              <a:rPr lang="pt-BR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Universidade Federal do Tocantins – UFT</a:t>
            </a:r>
            <a:br>
              <a:rPr lang="pt-BR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pt-BR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Campus Universitário de Araguaína</a:t>
            </a:r>
            <a:br>
              <a:rPr lang="pt-BR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pt-BR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Curso de Licenciatura em Matemática</a:t>
            </a:r>
            <a:br>
              <a:rPr lang="pt-BR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pt-BR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PIBID – Subprojeto de Matemática</a:t>
            </a:r>
            <a:br>
              <a:rPr lang="pt-BR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pt-BR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Centro de Ensino Médio Paulo Freire</a:t>
            </a:r>
            <a:endParaRPr lang="pt-BR" sz="24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Grupo 3"/>
          <p:cNvGrpSpPr>
            <a:grpSpLocks noChangeAspect="1"/>
          </p:cNvGrpSpPr>
          <p:nvPr/>
        </p:nvGrpSpPr>
        <p:grpSpPr>
          <a:xfrm>
            <a:off x="2535177" y="2914458"/>
            <a:ext cx="4068000" cy="906602"/>
            <a:chOff x="374710" y="1941667"/>
            <a:chExt cx="8306910" cy="1851303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77312" y="1941667"/>
              <a:ext cx="1823810" cy="1823810"/>
            </a:xfrm>
            <a:prstGeom prst="rect">
              <a:avLst/>
            </a:prstGeom>
          </p:spPr>
        </p:pic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4710" y="2121691"/>
              <a:ext cx="1568539" cy="1330687"/>
            </a:xfrm>
            <a:prstGeom prst="rect">
              <a:avLst/>
            </a:prstGeom>
          </p:spPr>
        </p:pic>
        <p:pic>
          <p:nvPicPr>
            <p:cNvPr id="8" name="Imagem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5274" y="2211702"/>
              <a:ext cx="2666244" cy="1324738"/>
            </a:xfrm>
            <a:prstGeom prst="rect">
              <a:avLst/>
            </a:prstGeom>
          </p:spPr>
        </p:pic>
        <p:grpSp>
          <p:nvGrpSpPr>
            <p:cNvPr id="9" name="Grupo 8"/>
            <p:cNvGrpSpPr/>
            <p:nvPr/>
          </p:nvGrpSpPr>
          <p:grpSpPr>
            <a:xfrm>
              <a:off x="7101129" y="2064877"/>
              <a:ext cx="1580491" cy="1728093"/>
              <a:chOff x="7101129" y="2064877"/>
              <a:chExt cx="1580491" cy="1728093"/>
            </a:xfrm>
          </p:grpSpPr>
          <p:pic>
            <p:nvPicPr>
              <p:cNvPr id="10" name="Imagem 9" descr="CEM.jpg"/>
              <p:cNvPicPr/>
              <p:nvPr/>
            </p:nvPicPr>
            <p:blipFill>
              <a:blip r:embed="rId6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7138187" y="2064877"/>
                <a:ext cx="1437656" cy="13589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CaixaDeTexto 10"/>
              <p:cNvSpPr txBox="1"/>
              <p:nvPr/>
            </p:nvSpPr>
            <p:spPr>
              <a:xfrm>
                <a:off x="7101129" y="3370575"/>
                <a:ext cx="1580491" cy="422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800" b="1" dirty="0" smtClean="0"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Paulo Freire</a:t>
                </a:r>
                <a:endParaRPr lang="pt-BR" sz="1050" b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197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3634" y="231438"/>
            <a:ext cx="8226720" cy="630084"/>
          </a:xfrm>
        </p:spPr>
        <p:txBody>
          <a:bodyPr/>
          <a:lstStyle/>
          <a:p>
            <a:r>
              <a:rPr lang="pt-BR" sz="4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Sequência de Fibonacci</a:t>
            </a:r>
            <a:endParaRPr lang="pt-BR" sz="4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6481" y="861522"/>
            <a:ext cx="8226720" cy="3322972"/>
          </a:xfrm>
        </p:spPr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pic>
        <p:nvPicPr>
          <p:cNvPr id="1028" name="Picture 4" descr="C:\Users\Taynara\AppData\Local\Temp\fotos de fibonacci fotos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32" y="951534"/>
            <a:ext cx="3150420" cy="279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ixaDeTexto 11"/>
          <p:cNvSpPr txBox="1"/>
          <p:nvPr/>
        </p:nvSpPr>
        <p:spPr>
          <a:xfrm>
            <a:off x="4392662" y="1145900"/>
            <a:ext cx="2970396" cy="275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Leonardo de Pisa ficou conhecido como </a:t>
            </a:r>
            <a:r>
              <a:rPr lang="pt-B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pt-B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ibonacci , Viveu  entre 1170- 1250 . </a:t>
            </a:r>
          </a:p>
          <a:p>
            <a:pPr algn="just"/>
            <a:r>
              <a:rPr lang="pt-B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Ficou famoso por apresentar o problema dos coelhos em um dos seus livros .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775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8640" y="591486"/>
            <a:ext cx="8226720" cy="630084"/>
          </a:xfrm>
        </p:spPr>
        <p:txBody>
          <a:bodyPr/>
          <a:lstStyle/>
          <a:p>
            <a:r>
              <a:rPr lang="pt-BR" sz="4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Segue o seguinte problema:</a:t>
            </a:r>
            <a:endParaRPr lang="pt-BR" sz="4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6481" y="1391294"/>
            <a:ext cx="8226720" cy="2980696"/>
          </a:xfrm>
        </p:spPr>
        <p:txBody>
          <a:bodyPr/>
          <a:lstStyle/>
          <a:p>
            <a:pPr algn="just"/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"Um casal de coelhos pode reproduzir-se após dois meses de vida e, a partir daí, produz um novo casal a cada mês. Começando com um único casal de coelhos recém-nascidos, quantos casais existirão ao final de um ano?" </a:t>
            </a:r>
          </a:p>
          <a:p>
            <a:r>
              <a:rPr lang="pt-BR" dirty="0" smtClean="0"/>
              <a:t>	</a:t>
            </a: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pt-BR" sz="2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79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401844" y="2164246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553" y="86902"/>
            <a:ext cx="6080558" cy="801941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0226" y="883323"/>
            <a:ext cx="6105999" cy="488138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5440" y="1878095"/>
            <a:ext cx="6072077" cy="514288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4015" y="2371351"/>
            <a:ext cx="6114480" cy="488138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7337" y="2856433"/>
            <a:ext cx="6105999" cy="514288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04728" y="3343780"/>
            <a:ext cx="6097519" cy="488138"/>
          </a:xfrm>
          <a:prstGeom prst="rect">
            <a:avLst/>
          </a:prstGeom>
        </p:spPr>
      </p:pic>
      <p:sp>
        <p:nvSpPr>
          <p:cNvPr id="20" name="CaixaDeTexto 19"/>
          <p:cNvSpPr txBox="1"/>
          <p:nvPr/>
        </p:nvSpPr>
        <p:spPr>
          <a:xfrm>
            <a:off x="611472" y="3846153"/>
            <a:ext cx="7653057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Sequência: </a:t>
            </a:r>
            <a:r>
              <a:rPr lang="pt-B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1, 1, 2, 3, 5, 8, 13, </a:t>
            </a:r>
            <a:r>
              <a:rPr lang="pt-B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       Qual o próximo termo?</a:t>
            </a: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Grupo 24"/>
          <p:cNvGrpSpPr/>
          <p:nvPr/>
        </p:nvGrpSpPr>
        <p:grpSpPr>
          <a:xfrm>
            <a:off x="1699574" y="1355544"/>
            <a:ext cx="6105999" cy="563570"/>
            <a:chOff x="1699574" y="1355544"/>
            <a:chExt cx="6105999" cy="563570"/>
          </a:xfrm>
        </p:grpSpPr>
        <p:pic>
          <p:nvPicPr>
            <p:cNvPr id="11" name="Imagem 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99574" y="1355544"/>
              <a:ext cx="6105999" cy="531722"/>
            </a:xfrm>
            <a:prstGeom prst="rect">
              <a:avLst/>
            </a:prstGeom>
          </p:spPr>
        </p:pic>
        <p:pic>
          <p:nvPicPr>
            <p:cNvPr id="24" name="Imagem 2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581868" y="1710829"/>
              <a:ext cx="1237456" cy="2082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793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pt-BR" sz="2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m 5" descr="C:\Users\Daniel\Documents\sequecia de fibonacci naturez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688" y="1311582"/>
            <a:ext cx="4590612" cy="27003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ixaDeTexto 8"/>
          <p:cNvSpPr txBox="1"/>
          <p:nvPr/>
        </p:nvSpPr>
        <p:spPr>
          <a:xfrm>
            <a:off x="361051" y="384716"/>
            <a:ext cx="8322150" cy="779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sequência  de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ibonacci também pode ser observada em alguns </a:t>
            </a:r>
          </a:p>
          <a:p>
            <a:pPr algn="ctr"/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Tipos de árvores, como mostra abaixo...  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1617083" y="1692258"/>
            <a:ext cx="721500" cy="1768832"/>
            <a:chOff x="1717442" y="1692258"/>
            <a:chExt cx="721500" cy="1768832"/>
          </a:xfrm>
        </p:grpSpPr>
        <p:sp>
          <p:nvSpPr>
            <p:cNvPr id="2" name="CaixaDeTexto 1"/>
            <p:cNvSpPr txBox="1"/>
            <p:nvPr/>
          </p:nvSpPr>
          <p:spPr>
            <a:xfrm>
              <a:off x="1717442" y="3168381"/>
              <a:ext cx="705421" cy="292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1º mês</a:t>
              </a:r>
              <a:endParaRPr lang="pt-BR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1733521" y="2944196"/>
              <a:ext cx="705421" cy="292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pt-B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 mês</a:t>
              </a:r>
              <a:endParaRPr lang="pt-BR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>
              <a:off x="1718828" y="2695215"/>
              <a:ext cx="705421" cy="292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3º mês</a:t>
              </a:r>
              <a:endParaRPr lang="pt-BR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>
              <a:off x="1733520" y="2368403"/>
              <a:ext cx="705421" cy="292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pt-B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 mês</a:t>
              </a:r>
              <a:endParaRPr lang="pt-BR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1717442" y="2002019"/>
              <a:ext cx="705421" cy="292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pt-B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 mês</a:t>
              </a:r>
              <a:endParaRPr lang="pt-BR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1717442" y="1692258"/>
              <a:ext cx="705421" cy="292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pt-B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 mês</a:t>
              </a:r>
              <a:endParaRPr lang="pt-BR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219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 rot="5400000">
            <a:off x="1532480" y="1777186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ângulo 12"/>
          <p:cNvSpPr/>
          <p:nvPr/>
        </p:nvSpPr>
        <p:spPr bwMode="auto">
          <a:xfrm rot="5400000">
            <a:off x="4121022" y="2838638"/>
            <a:ext cx="360000" cy="360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4" name="Retângulo 13"/>
          <p:cNvSpPr/>
          <p:nvPr/>
        </p:nvSpPr>
        <p:spPr bwMode="auto">
          <a:xfrm rot="5400000">
            <a:off x="3761346" y="2838638"/>
            <a:ext cx="36000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5" name="Retângulo 14"/>
          <p:cNvSpPr/>
          <p:nvPr/>
        </p:nvSpPr>
        <p:spPr bwMode="auto">
          <a:xfrm rot="5400000">
            <a:off x="3761346" y="3201546"/>
            <a:ext cx="720000" cy="72000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6" name="Retângulo 15"/>
          <p:cNvSpPr/>
          <p:nvPr/>
        </p:nvSpPr>
        <p:spPr bwMode="auto">
          <a:xfrm rot="5400000">
            <a:off x="4481508" y="2837115"/>
            <a:ext cx="1080000" cy="1080000"/>
          </a:xfrm>
          <a:prstGeom prst="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7" name="Retângulo 16"/>
          <p:cNvSpPr/>
          <p:nvPr/>
        </p:nvSpPr>
        <p:spPr bwMode="auto">
          <a:xfrm rot="5400000">
            <a:off x="3761508" y="1043396"/>
            <a:ext cx="1800000" cy="180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8" name="Retângulo 17"/>
          <p:cNvSpPr/>
          <p:nvPr/>
        </p:nvSpPr>
        <p:spPr bwMode="auto">
          <a:xfrm rot="5400000">
            <a:off x="881508" y="1045356"/>
            <a:ext cx="2880000" cy="2880000"/>
          </a:xfrm>
          <a:prstGeom prst="rect">
            <a:avLst/>
          </a:prstGeom>
          <a:solidFill>
            <a:srgbClr val="FF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1908071" y="245387"/>
            <a:ext cx="5743673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Sequência de Fibonacci na natureza</a:t>
            </a:r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156272" y="2882837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3790640" y="2886115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4051482" y="3315825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2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4827867" y="3204143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3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4394724" y="2031678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5</a:t>
            </a:r>
            <a:endParaRPr lang="pt-BR" dirty="0"/>
          </a:p>
        </p:txBody>
      </p:sp>
      <p:sp>
        <p:nvSpPr>
          <p:cNvPr id="34" name="CaixaDeTexto 33"/>
          <p:cNvSpPr txBox="1"/>
          <p:nvPr/>
        </p:nvSpPr>
        <p:spPr>
          <a:xfrm>
            <a:off x="2231446" y="2381747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8</a:t>
            </a:r>
            <a:endParaRPr lang="pt-BR" dirty="0"/>
          </a:p>
        </p:txBody>
      </p:sp>
      <p:pic>
        <p:nvPicPr>
          <p:cNvPr id="36" name="Imagem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744" y="2754711"/>
            <a:ext cx="2160000" cy="1437693"/>
          </a:xfrm>
          <a:prstGeom prst="rect">
            <a:avLst/>
          </a:prstGeom>
        </p:spPr>
      </p:pic>
      <p:sp>
        <p:nvSpPr>
          <p:cNvPr id="25" name="Pizza 24"/>
          <p:cNvSpPr/>
          <p:nvPr/>
        </p:nvSpPr>
        <p:spPr bwMode="auto">
          <a:xfrm rot="5400000">
            <a:off x="3758673" y="2843059"/>
            <a:ext cx="720000" cy="720000"/>
          </a:xfrm>
          <a:prstGeom prst="pie">
            <a:avLst>
              <a:gd name="adj1" fmla="val 10793667"/>
              <a:gd name="adj2" fmla="val 16200000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6" name="Pizza 25"/>
          <p:cNvSpPr/>
          <p:nvPr/>
        </p:nvSpPr>
        <p:spPr bwMode="auto">
          <a:xfrm>
            <a:off x="3763319" y="2846045"/>
            <a:ext cx="720000" cy="720000"/>
          </a:xfrm>
          <a:prstGeom prst="pie">
            <a:avLst>
              <a:gd name="adj1" fmla="val 10793667"/>
              <a:gd name="adj2" fmla="val 16200000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7" name="Pizza 26"/>
          <p:cNvSpPr/>
          <p:nvPr/>
        </p:nvSpPr>
        <p:spPr bwMode="auto">
          <a:xfrm rot="16200000">
            <a:off x="3761508" y="2483024"/>
            <a:ext cx="1440000" cy="1440000"/>
          </a:xfrm>
          <a:prstGeom prst="pie">
            <a:avLst>
              <a:gd name="adj1" fmla="val 10793667"/>
              <a:gd name="adj2" fmla="val 16200000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7" name="Pizza 36"/>
          <p:cNvSpPr/>
          <p:nvPr/>
        </p:nvSpPr>
        <p:spPr bwMode="auto">
          <a:xfrm rot="10800000">
            <a:off x="3400328" y="1763133"/>
            <a:ext cx="2160000" cy="2160000"/>
          </a:xfrm>
          <a:prstGeom prst="pie">
            <a:avLst>
              <a:gd name="adj1" fmla="val 10793667"/>
              <a:gd name="adj2" fmla="val 16200000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8" name="Pizza 37"/>
          <p:cNvSpPr/>
          <p:nvPr/>
        </p:nvSpPr>
        <p:spPr bwMode="auto">
          <a:xfrm rot="5400000">
            <a:off x="1961677" y="1042870"/>
            <a:ext cx="3600000" cy="3600000"/>
          </a:xfrm>
          <a:prstGeom prst="pie">
            <a:avLst>
              <a:gd name="adj1" fmla="val 10793667"/>
              <a:gd name="adj2" fmla="val 16200000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9" name="Pizza 38"/>
          <p:cNvSpPr/>
          <p:nvPr/>
        </p:nvSpPr>
        <p:spPr bwMode="auto">
          <a:xfrm>
            <a:off x="881508" y="1041546"/>
            <a:ext cx="5760000" cy="5760000"/>
          </a:xfrm>
          <a:prstGeom prst="pie">
            <a:avLst>
              <a:gd name="adj1" fmla="val 10793667"/>
              <a:gd name="adj2" fmla="val 16200000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3828867" y="2921658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</a:t>
            </a:r>
            <a:endParaRPr lang="pt-BR" dirty="0"/>
          </a:p>
        </p:txBody>
      </p:sp>
      <p:sp>
        <p:nvSpPr>
          <p:cNvPr id="41" name="CaixaDeTexto 40"/>
          <p:cNvSpPr txBox="1"/>
          <p:nvPr/>
        </p:nvSpPr>
        <p:spPr>
          <a:xfrm>
            <a:off x="4107216" y="2902726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</a:t>
            </a:r>
            <a:endParaRPr lang="pt-BR" dirty="0"/>
          </a:p>
        </p:txBody>
      </p:sp>
      <p:sp>
        <p:nvSpPr>
          <p:cNvPr id="42" name="CaixaDeTexto 41"/>
          <p:cNvSpPr txBox="1"/>
          <p:nvPr/>
        </p:nvSpPr>
        <p:spPr>
          <a:xfrm>
            <a:off x="3990119" y="3268495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2</a:t>
            </a:r>
            <a:endParaRPr lang="pt-BR" dirty="0"/>
          </a:p>
        </p:txBody>
      </p:sp>
      <p:sp>
        <p:nvSpPr>
          <p:cNvPr id="43" name="CaixaDeTexto 42"/>
          <p:cNvSpPr txBox="1"/>
          <p:nvPr/>
        </p:nvSpPr>
        <p:spPr>
          <a:xfrm>
            <a:off x="4756251" y="3172025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3</a:t>
            </a:r>
            <a:endParaRPr lang="pt-BR" dirty="0"/>
          </a:p>
        </p:txBody>
      </p:sp>
      <p:sp>
        <p:nvSpPr>
          <p:cNvPr id="44" name="CaixaDeTexto 43"/>
          <p:cNvSpPr txBox="1"/>
          <p:nvPr/>
        </p:nvSpPr>
        <p:spPr>
          <a:xfrm>
            <a:off x="4294402" y="2081334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5</a:t>
            </a:r>
            <a:endParaRPr lang="pt-BR" dirty="0"/>
          </a:p>
        </p:txBody>
      </p:sp>
      <p:sp>
        <p:nvSpPr>
          <p:cNvPr id="45" name="CaixaDeTexto 44"/>
          <p:cNvSpPr txBox="1"/>
          <p:nvPr/>
        </p:nvSpPr>
        <p:spPr>
          <a:xfrm>
            <a:off x="2383846" y="2534147"/>
            <a:ext cx="44955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8</a:t>
            </a:r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266620" y="3971719"/>
            <a:ext cx="2394888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Espiral de Fibonacci</a:t>
            </a:r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6" name="Imagem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137" y="868106"/>
            <a:ext cx="2159333" cy="173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96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9" grpId="0"/>
      <p:bldP spid="30" grpId="0"/>
      <p:bldP spid="31" grpId="0"/>
      <p:bldP spid="32" grpId="0"/>
      <p:bldP spid="33" grpId="0"/>
      <p:bldP spid="34" grpId="0"/>
      <p:bldP spid="25" grpId="0" animBg="1"/>
      <p:bldP spid="26" grpId="0" animBg="1"/>
      <p:bldP spid="27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17" y="206316"/>
            <a:ext cx="2057400" cy="215341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49" y="2359728"/>
            <a:ext cx="2520336" cy="191158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772" y="288392"/>
            <a:ext cx="5918759" cy="394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88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8640" y="321450"/>
            <a:ext cx="8226720" cy="856770"/>
          </a:xfrm>
        </p:spPr>
        <p:txBody>
          <a:bodyPr/>
          <a:lstStyle/>
          <a:p>
            <a:r>
              <a:rPr lang="pt-B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Progressão aritmética (P.A.)</a:t>
            </a:r>
            <a:endParaRPr lang="pt-BR" sz="4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>
              <a:xfrm>
                <a:off x="456481" y="1203798"/>
                <a:ext cx="8226720" cy="1182201"/>
              </a:xfrm>
            </p:spPr>
            <p:txBody>
              <a:bodyPr/>
              <a:lstStyle/>
              <a:p>
                <a:pPr algn="ctr"/>
                <a:r>
                  <a:rPr lang="pt-BR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P.A. é uma sequência numérica em que cada termo, a partir do segundo, é obtido somando-se o termo anterior com uma constante. Essa constante é chamada de razão da P.A. e é indicada por </a:t>
                </a:r>
                <a:r>
                  <a:rPr lang="pt-BR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pt-BR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pt-BR" dirty="0" smtClean="0"/>
                  <a:t>  </a:t>
                </a:r>
                <a:r>
                  <a:rPr lang="pt-B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r>
                  <a:rPr lang="pt-BR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(1, 3, 5, 7, 9, ...)</a:t>
                </a:r>
              </a:p>
              <a:p>
                <a:endParaRPr lang="pt-BR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pt-BR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Termo geral: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pt-BR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pt-BR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pt-BR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pt-BR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pt-BR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pt-BR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pt-BR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ctrlPr>
                          <a:rPr lang="pt-BR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pt-BR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pt-BR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e>
                    </m:d>
                    <m:r>
                      <a:rPr lang="pt-BR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endParaRPr lang="pt-BR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pt-BR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pt-B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BR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</a:t>
                </a:r>
                <a:endParaRPr lang="pt-BR" sz="2000" dirty="0">
                  <a:latin typeface="Times New Roman" panose="02020603050405020304" pitchFamily="18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6481" y="1203798"/>
                <a:ext cx="8226720" cy="1182201"/>
              </a:xfrm>
              <a:blipFill rotWithShape="0">
                <a:blip r:embed="rId3"/>
                <a:stretch>
                  <a:fillRect l="-2298" t="-8247" b="-15103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94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456481" y="1139030"/>
            <a:ext cx="8226720" cy="3232960"/>
          </a:xfrm>
        </p:spPr>
        <p:txBody>
          <a:bodyPr/>
          <a:lstStyle/>
          <a:p>
            <a:pPr algn="just"/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Ao financiar uma casa no total de 20 anos, Carlos fechou o seguinte contrato com a financeira: para cada ano, o valor das 12 prestações devem ser iguais, e o valor da prestação mensal em um determinado ano é R$ 50,00 a mais que o valor pago mensalmente no ano anterior. Considerando que o valor da prestação no primeiro ano é R$ 150,00, determine o valor da prestação no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ltimo ano. </a:t>
            </a: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456481" y="204474"/>
            <a:ext cx="8226720" cy="747060"/>
          </a:xfrm>
        </p:spPr>
        <p:txBody>
          <a:bodyPr/>
          <a:lstStyle/>
          <a:p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Exemplos</a:t>
            </a:r>
            <a:endParaRPr lang="pt-B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51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1111" y="391086"/>
            <a:ext cx="8226720" cy="856770"/>
          </a:xfrm>
        </p:spPr>
        <p:txBody>
          <a:bodyPr/>
          <a:lstStyle/>
          <a:p>
            <a:r>
              <a:rPr lang="pt-B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Tipos de P.A</a:t>
            </a:r>
            <a:r>
              <a:rPr lang="pt-B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BR" sz="44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971520" y="1315736"/>
            <a:ext cx="5988309" cy="1637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Crescente;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Decrescente;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Constante.</a:t>
            </a:r>
            <a:endParaRPr lang="pt-B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have direita 4"/>
          <p:cNvSpPr/>
          <p:nvPr/>
        </p:nvSpPr>
        <p:spPr bwMode="auto">
          <a:xfrm>
            <a:off x="3761892" y="1315736"/>
            <a:ext cx="270036" cy="1796086"/>
          </a:xfrm>
          <a:prstGeom prst="rightBrac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031928" y="1852750"/>
            <a:ext cx="3525771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Razão</a:t>
            </a:r>
            <a:endParaRPr lang="pt-B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832168" y="1652374"/>
            <a:ext cx="4050540" cy="1122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Crescente, </a:t>
            </a:r>
            <a:r>
              <a:rPr lang="pt-B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&gt; 0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Decrescente, </a:t>
            </a:r>
            <a:r>
              <a:rPr lang="pt-B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&lt; 0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Constante, </a:t>
            </a:r>
            <a:r>
              <a:rPr lang="pt-B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= 0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64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6481" y="1203798"/>
            <a:ext cx="3753861" cy="2980696"/>
          </a:xfrm>
        </p:spPr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-152400" y="2841786"/>
            <a:ext cx="883920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alt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OBS.  Se os lados de um </a:t>
            </a:r>
            <a:r>
              <a:rPr lang="pt-BR" altLang="pt-B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triângulo retângulo</a:t>
            </a:r>
            <a:r>
              <a:rPr lang="pt-BR" alt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estão em P.A. podemos representá-los por:  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3933971" y="3670317"/>
            <a:ext cx="1828800" cy="46442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altLang="pt-BR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3r, 4r e 5r</a:t>
            </a:r>
          </a:p>
        </p:txBody>
      </p:sp>
      <p:sp>
        <p:nvSpPr>
          <p:cNvPr id="15" name="CaixaDeTexto 14"/>
          <p:cNvSpPr txBox="1">
            <a:spLocks noChangeArrowheads="1"/>
          </p:cNvSpPr>
          <p:nvPr/>
        </p:nvSpPr>
        <p:spPr bwMode="auto">
          <a:xfrm>
            <a:off x="2038642" y="466776"/>
            <a:ext cx="4343400" cy="607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altLang="pt-B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ARTIFÍCIOS</a:t>
            </a:r>
          </a:p>
        </p:txBody>
      </p:sp>
      <p:sp>
        <p:nvSpPr>
          <p:cNvPr id="16" name="CaixaDeTexto 15"/>
          <p:cNvSpPr txBox="1">
            <a:spLocks noChangeArrowheads="1"/>
          </p:cNvSpPr>
          <p:nvPr/>
        </p:nvSpPr>
        <p:spPr bwMode="auto">
          <a:xfrm>
            <a:off x="609600" y="1311582"/>
            <a:ext cx="7315200" cy="464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P.A. de 3 termos:   </a:t>
            </a:r>
            <a:r>
              <a:rPr lang="pt-BR" altLang="pt-BR" sz="2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 – r, x, x + r),</a:t>
            </a:r>
            <a:r>
              <a:rPr lang="pt-BR" altLang="pt-BR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alt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 razão r.</a:t>
            </a:r>
          </a:p>
        </p:txBody>
      </p:sp>
      <p:sp>
        <p:nvSpPr>
          <p:cNvPr id="18" name="CaixaDeTexto 17"/>
          <p:cNvSpPr txBox="1">
            <a:spLocks noChangeArrowheads="1"/>
          </p:cNvSpPr>
          <p:nvPr/>
        </p:nvSpPr>
        <p:spPr bwMode="auto">
          <a:xfrm>
            <a:off x="609600" y="1995600"/>
            <a:ext cx="8534400" cy="464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P.A. de 5 termos:  </a:t>
            </a:r>
            <a:r>
              <a:rPr lang="pt-BR" altLang="pt-BR" sz="2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 – 2r, x – r, x</a:t>
            </a:r>
            <a:r>
              <a:rPr lang="pt-BR" altLang="pt-BR" sz="2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altLang="pt-BR" sz="2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 + r, x  +  2r), </a:t>
            </a:r>
            <a:r>
              <a:rPr lang="pt-BR" alt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 razão  r.</a:t>
            </a:r>
          </a:p>
        </p:txBody>
      </p:sp>
    </p:spTree>
    <p:extLst>
      <p:ext uri="{BB962C8B-B14F-4D97-AF65-F5344CB8AC3E}">
        <p14:creationId xmlns:p14="http://schemas.microsoft.com/office/powerpoint/2010/main" val="210383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91496" y="-128610"/>
            <a:ext cx="7773120" cy="1101562"/>
          </a:xfrm>
        </p:spPr>
        <p:txBody>
          <a:bodyPr/>
          <a:lstStyle/>
          <a:p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Apresentação</a:t>
            </a:r>
            <a:endParaRPr lang="pt-BR" sz="28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2051664" y="616966"/>
            <a:ext cx="480647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Char char="q"/>
            </a:pPr>
            <a:r>
              <a:rPr lang="pt-B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Bolsistas UFT/Matemática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Daniel Alves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Dnilton</a:t>
            </a:r>
            <a:r>
              <a:rPr lang="pt-B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Rodrigues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Tainara </a:t>
            </a:r>
            <a:r>
              <a:rPr lang="pt-B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Jeruzalem</a:t>
            </a:r>
            <a:r>
              <a:rPr lang="pt-B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Martins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Jailson</a:t>
            </a:r>
            <a:r>
              <a:rPr lang="pt-B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Resplandes</a:t>
            </a:r>
            <a:endParaRPr lang="pt-B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q"/>
            </a:pPr>
            <a:r>
              <a:rPr lang="pt-B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Coordenador de área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Profº</a:t>
            </a:r>
            <a:r>
              <a:rPr lang="pt-B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Dr. Sinval </a:t>
            </a:r>
            <a:r>
              <a:rPr lang="pt-B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Oliveira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q"/>
            </a:pPr>
            <a:r>
              <a:rPr lang="pt-B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 supervisor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Welington Domingos</a:t>
            </a:r>
            <a:endParaRPr lang="pt-B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1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5850814"/>
              </p:ext>
            </p:extLst>
          </p:nvPr>
        </p:nvGraphicFramePr>
        <p:xfrm>
          <a:off x="881508" y="1790902"/>
          <a:ext cx="3352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ção" r:id="rId4" imgW="1676160" imgH="393480" progId="Equation.3">
                  <p:embed/>
                </p:oleObj>
              </mc:Choice>
              <mc:Fallback>
                <p:oleObj name="Equação" r:id="rId4" imgW="1676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508" y="1790902"/>
                        <a:ext cx="3352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ixaDeTexto 1"/>
          <p:cNvSpPr txBox="1">
            <a:spLocks noChangeArrowheads="1"/>
          </p:cNvSpPr>
          <p:nvPr/>
        </p:nvSpPr>
        <p:spPr bwMode="auto">
          <a:xfrm>
            <a:off x="611472" y="304800"/>
            <a:ext cx="7618128" cy="89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alt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PROPRIEDADE DE 3 TERMOS         CONSECUTIVOS EM P.A.</a:t>
            </a:r>
            <a:endParaRPr lang="pt-BR" altLang="pt-B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aixaDeTexto 2"/>
          <p:cNvSpPr txBox="1">
            <a:spLocks noChangeArrowheads="1"/>
          </p:cNvSpPr>
          <p:nvPr/>
        </p:nvSpPr>
        <p:spPr bwMode="auto">
          <a:xfrm>
            <a:off x="341436" y="1393379"/>
            <a:ext cx="54102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Seja a  P.A. (..., a</a:t>
            </a:r>
            <a:r>
              <a:rPr lang="pt-BR" alt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b, c, ...) </a:t>
            </a:r>
            <a:r>
              <a:rPr lang="pt-BR" alt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então:</a:t>
            </a:r>
          </a:p>
        </p:txBody>
      </p:sp>
      <p:sp>
        <p:nvSpPr>
          <p:cNvPr id="11" name="CaixaDeTexto 10"/>
          <p:cNvSpPr txBox="1">
            <a:spLocks noChangeArrowheads="1"/>
          </p:cNvSpPr>
          <p:nvPr/>
        </p:nvSpPr>
        <p:spPr bwMode="auto">
          <a:xfrm>
            <a:off x="532638" y="3102825"/>
            <a:ext cx="405054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pt-BR" alt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 SEJA:  </a:t>
            </a:r>
            <a:r>
              <a:rPr lang="pt-BR" altLang="pt-BR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termo médio é a média aritmética dos outros dois.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932048" y="1278680"/>
            <a:ext cx="4123686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altLang="pt-BR" sz="2000" dirty="0">
                <a:latin typeface="Times New Roman" panose="02020603050405020304" pitchFamily="18" charset="0"/>
              </a:rPr>
              <a:t>Ex.   A </a:t>
            </a:r>
            <a:r>
              <a:rPr lang="pt-BR" altLang="pt-BR" sz="2000" dirty="0" smtClean="0">
                <a:latin typeface="Times New Roman" panose="02020603050405020304" pitchFamily="18" charset="0"/>
              </a:rPr>
              <a:t>sequência </a:t>
            </a:r>
            <a:r>
              <a:rPr lang="pt-BR" altLang="pt-BR" dirty="0">
                <a:latin typeface="Times New Roman" panose="02020603050405020304" pitchFamily="18" charset="0"/>
              </a:rPr>
              <a:t>(1 – 3x, x – 2, 2x + 1) </a:t>
            </a:r>
            <a:r>
              <a:rPr lang="pt-BR" altLang="pt-BR" sz="2000" dirty="0">
                <a:latin typeface="Times New Roman" panose="02020603050405020304" pitchFamily="18" charset="0"/>
              </a:rPr>
              <a:t>é uma P.A. Determine o valor de x. </a:t>
            </a: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2395534"/>
              </p:ext>
            </p:extLst>
          </p:nvPr>
        </p:nvGraphicFramePr>
        <p:xfrm>
          <a:off x="5562132" y="1985635"/>
          <a:ext cx="2678171" cy="2566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ção" r:id="rId6" imgW="1854000" imgH="1803240" progId="Equation.3">
                  <p:embed/>
                </p:oleObj>
              </mc:Choice>
              <mc:Fallback>
                <p:oleObj name="Equação" r:id="rId6" imgW="1854000" imgH="1803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132" y="1985635"/>
                        <a:ext cx="2678171" cy="25663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684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Espaço Reservado para Conteúdo 2"/>
          <p:cNvSpPr>
            <a:spLocks noGrp="1"/>
          </p:cNvSpPr>
          <p:nvPr>
            <p:ph idx="1"/>
          </p:nvPr>
        </p:nvSpPr>
        <p:spPr>
          <a:xfrm>
            <a:off x="456481" y="1221570"/>
            <a:ext cx="8226720" cy="2250300"/>
          </a:xfrm>
        </p:spPr>
        <p:txBody>
          <a:bodyPr/>
          <a:lstStyle/>
          <a:p>
            <a:pPr algn="ctr"/>
            <a:r>
              <a:rPr 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pt-B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Gauss</a:t>
            </a:r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 príncipe da Matemática.</a:t>
            </a:r>
          </a:p>
          <a:p>
            <a:pPr algn="just"/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Carl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Gauss (1777 – 1855) foi um grande matemático que começou a demonstrar sua genialidade desde criança. </a:t>
            </a:r>
            <a:endParaRPr lang="pt-BR" sz="3200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56481" y="321450"/>
            <a:ext cx="8226720" cy="596808"/>
          </a:xfrm>
        </p:spPr>
        <p:txBody>
          <a:bodyPr/>
          <a:lstStyle/>
          <a:p>
            <a:r>
              <a:rPr lang="pt-B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Soma dos termos de uma P.A.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263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Espaço Reservado para Imagem 4" descr="http://1.bp.blogspot.com/-hTZDxsqnH-A/T1A1dgVYSqI/AAAAAAAAA1E/KMaQb-j2Xpg/s1600/somas.jpg">
            <a:hlinkClick r:id="rId3"/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" b="982"/>
          <a:stretch>
            <a:fillRect/>
          </a:stretch>
        </p:blipFill>
        <p:spPr bwMode="auto">
          <a:xfrm>
            <a:off x="1792801" y="231438"/>
            <a:ext cx="5486400" cy="2652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ço Reservado para Texto 3"/>
          <p:cNvSpPr txBox="1">
            <a:spLocks/>
          </p:cNvSpPr>
          <p:nvPr/>
        </p:nvSpPr>
        <p:spPr>
          <a:xfrm>
            <a:off x="521460" y="3124408"/>
            <a:ext cx="7651019" cy="1337594"/>
          </a:xfrm>
          <a:prstGeom prst="rect">
            <a:avLst/>
          </a:prstGeom>
        </p:spPr>
        <p:txBody>
          <a:bodyPr/>
          <a:lstStyle>
            <a:lvl1pPr marL="311010" indent="-31101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964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73856" indent="-259175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771"/>
              </a:spcAft>
              <a:buClr>
                <a:srgbClr val="000000"/>
              </a:buClr>
              <a:buSzPct val="100000"/>
              <a:buFont typeface="Times New Roman" pitchFamily="16" charset="0"/>
              <a:defRPr sz="1900">
                <a:solidFill>
                  <a:srgbClr val="000000"/>
                </a:solidFill>
                <a:latin typeface="+mn-lt"/>
                <a:ea typeface="+mn-ea"/>
              </a:defRPr>
            </a:lvl2pPr>
            <a:lvl3pPr marL="1036701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579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451381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385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4pPr>
            <a:lvl5pPr marL="1866062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5pPr>
            <a:lvl6pPr marL="2280742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6pPr>
            <a:lvl7pPr marL="269542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7pPr>
            <a:lvl8pPr marL="311010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8pPr>
            <a:lvl9pPr marL="352478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/>
            <a:r>
              <a:rPr lang="pt-BR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soma dos números naturais de 1 a 100 é dada por </a:t>
            </a:r>
            <a:r>
              <a:rPr lang="pt-BR" sz="2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. 101 = 5.050</a:t>
            </a:r>
            <a:r>
              <a:rPr lang="pt-BR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cálculo que resultou na fórmula da soma dos </a:t>
            </a:r>
            <a:r>
              <a:rPr lang="pt-BR" sz="2000" b="1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t-BR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primeiros termos de uma P.A</a:t>
            </a:r>
            <a:r>
              <a:rPr lang="pt-BR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  </a:t>
            </a:r>
          </a:p>
          <a:p>
            <a:r>
              <a:rPr lang="pt-BR" kern="0" dirty="0" smtClean="0"/>
              <a:t> </a:t>
            </a:r>
          </a:p>
          <a:p>
            <a:endParaRPr lang="pt-BR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4031928" y="3919312"/>
                <a:ext cx="2038058" cy="5536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pt-BR" sz="20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pt-BR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0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pt-BR" sz="2000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d>
                            <m:dPr>
                              <m:ctrlPr>
                                <a:rPr lang="pt-BR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t-BR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BR" sz="2000" b="1" i="1" smtClean="0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pt-BR" sz="20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pt-BR" sz="20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pt-BR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BR" sz="2000" b="1" i="1" smtClean="0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pt-BR" sz="2000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pt-BR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pt-BR" b="1" dirty="0"/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1928" y="3919312"/>
                <a:ext cx="2038058" cy="553613"/>
              </a:xfrm>
              <a:prstGeom prst="rect">
                <a:avLst/>
              </a:prstGeom>
              <a:blipFill rotWithShape="0">
                <a:blip r:embed="rId5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037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spaço Reservado para Texto 3"/>
          <p:cNvSpPr txBox="1">
            <a:spLocks/>
          </p:cNvSpPr>
          <p:nvPr/>
        </p:nvSpPr>
        <p:spPr>
          <a:xfrm>
            <a:off x="341436" y="231438"/>
            <a:ext cx="7651019" cy="473095"/>
          </a:xfrm>
          <a:prstGeom prst="rect">
            <a:avLst/>
          </a:prstGeom>
        </p:spPr>
        <p:txBody>
          <a:bodyPr/>
          <a:lstStyle>
            <a:lvl1pPr marL="311010" indent="-31101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964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73856" indent="-259175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771"/>
              </a:spcAft>
              <a:buClr>
                <a:srgbClr val="000000"/>
              </a:buClr>
              <a:buSzPct val="100000"/>
              <a:buFont typeface="Times New Roman" pitchFamily="16" charset="0"/>
              <a:defRPr sz="1900">
                <a:solidFill>
                  <a:srgbClr val="000000"/>
                </a:solidFill>
                <a:latin typeface="+mn-lt"/>
                <a:ea typeface="+mn-ea"/>
              </a:defRPr>
            </a:lvl2pPr>
            <a:lvl3pPr marL="1036701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579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451381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385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4pPr>
            <a:lvl5pPr marL="1866062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5pPr>
            <a:lvl6pPr marL="2280742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6pPr>
            <a:lvl7pPr marL="269542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7pPr>
            <a:lvl8pPr marL="311010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8pPr>
            <a:lvl9pPr marL="352478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pt-BR" sz="2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Exemplos:</a:t>
            </a:r>
            <a:r>
              <a:rPr lang="pt-BR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pt-BR" kern="0" dirty="0" smtClean="0"/>
              <a:t> </a:t>
            </a:r>
          </a:p>
          <a:p>
            <a:r>
              <a:rPr lang="pt-BR" kern="0" dirty="0" smtClean="0"/>
              <a:t> </a:t>
            </a:r>
          </a:p>
          <a:p>
            <a:endParaRPr lang="pt-BR" kern="0" dirty="0"/>
          </a:p>
        </p:txBody>
      </p:sp>
      <p:sp>
        <p:nvSpPr>
          <p:cNvPr id="2" name="Retângulo 1"/>
          <p:cNvSpPr/>
          <p:nvPr/>
        </p:nvSpPr>
        <p:spPr>
          <a:xfrm>
            <a:off x="341436" y="1202736"/>
            <a:ext cx="8191092" cy="2331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A </a:t>
            </a:r>
            <a:r>
              <a:rPr lang="pt-BR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soma dos 40 primeiros números naturais é igual </a:t>
            </a:r>
            <a:r>
              <a:rPr lang="pt-BR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Um ciclista percorre 40 km na primeira hora; 34 km na segunda hora e assim por diante, formando uma progressão aritmética. Quantos quilômetros percorrerá em 6 horas?</a:t>
            </a:r>
            <a:endParaRPr lang="pt-BR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04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>
          <a:xfrm>
            <a:off x="1061532" y="2481738"/>
            <a:ext cx="6400800" cy="1314674"/>
          </a:xfrm>
        </p:spPr>
        <p:txBody>
          <a:bodyPr/>
          <a:lstStyle/>
          <a:p>
            <a:r>
              <a:rPr lang="pt-BR" dirty="0" smtClean="0"/>
              <a:t>	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PARTE II</a:t>
            </a: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PROGRESSÃO ARITMÉTICA  E GEOMÉTRICA </a:t>
            </a:r>
            <a:b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16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7848600" cy="49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/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17264" y="1645819"/>
            <a:ext cx="7848600" cy="209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/>
            <a:r>
              <a:rPr lang="pt-P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Uma das histórias a respeito da origem do jogo de xadrez, é contada no livro de Malba Tahan, chamado "Diabruras da Matemática".  Diz a  lenda que o jogo foi criado </a:t>
            </a:r>
            <a:r>
              <a:rPr lang="pt-P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pelo </a:t>
            </a:r>
            <a:r>
              <a:rPr lang="pt-P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jovem </a:t>
            </a:r>
            <a:r>
              <a:rPr lang="pt-PT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Lahur </a:t>
            </a:r>
            <a:r>
              <a:rPr lang="pt-PT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Sessa </a:t>
            </a:r>
            <a:r>
              <a:rPr lang="pt-P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 </a:t>
            </a:r>
            <a:r>
              <a:rPr lang="pt-P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entreter  um rei da  Índia, de nome </a:t>
            </a:r>
            <a:r>
              <a:rPr lang="pt-PT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Iadava</a:t>
            </a:r>
            <a:r>
              <a:rPr lang="pt-P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...</a:t>
            </a:r>
            <a:endParaRPr lang="pt-BR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511592" y="559635"/>
            <a:ext cx="6210828" cy="86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lenda do jogo de xadrez</a:t>
            </a:r>
            <a:endParaRPr lang="pt-B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319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6481" y="1203798"/>
            <a:ext cx="3753861" cy="2980696"/>
          </a:xfrm>
        </p:spPr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7848600" cy="49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/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12" y="133954"/>
            <a:ext cx="4148024" cy="4148024"/>
          </a:xfrm>
          <a:prstGeom prst="rect">
            <a:avLst/>
          </a:prstGeom>
        </p:spPr>
      </p:pic>
      <p:sp>
        <p:nvSpPr>
          <p:cNvPr id="7" name="Elipse 6"/>
          <p:cNvSpPr/>
          <p:nvPr/>
        </p:nvSpPr>
        <p:spPr bwMode="auto">
          <a:xfrm>
            <a:off x="2831919" y="3772211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8" name="Elipse 7"/>
          <p:cNvSpPr/>
          <p:nvPr/>
        </p:nvSpPr>
        <p:spPr bwMode="auto">
          <a:xfrm>
            <a:off x="3322124" y="3610010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3323864" y="3807240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0" name="Elipse 9"/>
          <p:cNvSpPr/>
          <p:nvPr/>
        </p:nvSpPr>
        <p:spPr bwMode="auto">
          <a:xfrm>
            <a:off x="3709247" y="3655016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1" name="Elipse 10"/>
          <p:cNvSpPr/>
          <p:nvPr/>
        </p:nvSpPr>
        <p:spPr bwMode="auto">
          <a:xfrm>
            <a:off x="3710987" y="3852246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3913048" y="3655016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3" name="Elipse 12"/>
          <p:cNvSpPr/>
          <p:nvPr/>
        </p:nvSpPr>
        <p:spPr bwMode="auto">
          <a:xfrm>
            <a:off x="4155636" y="3599628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4" name="Elipse 13"/>
          <p:cNvSpPr/>
          <p:nvPr/>
        </p:nvSpPr>
        <p:spPr bwMode="auto">
          <a:xfrm>
            <a:off x="3897743" y="3861770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5" name="Elipse 14"/>
          <p:cNvSpPr/>
          <p:nvPr/>
        </p:nvSpPr>
        <p:spPr bwMode="auto">
          <a:xfrm>
            <a:off x="4152363" y="3752027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6" name="Elipse 15"/>
          <p:cNvSpPr/>
          <p:nvPr/>
        </p:nvSpPr>
        <p:spPr bwMode="auto">
          <a:xfrm>
            <a:off x="4306296" y="3602925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7" name="Elipse 16"/>
          <p:cNvSpPr/>
          <p:nvPr/>
        </p:nvSpPr>
        <p:spPr bwMode="auto">
          <a:xfrm>
            <a:off x="4296005" y="3739997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8" name="Elipse 17"/>
          <p:cNvSpPr/>
          <p:nvPr/>
        </p:nvSpPr>
        <p:spPr bwMode="auto">
          <a:xfrm>
            <a:off x="4417530" y="3700022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9" name="Elipse 18"/>
          <p:cNvSpPr/>
          <p:nvPr/>
        </p:nvSpPr>
        <p:spPr bwMode="auto">
          <a:xfrm>
            <a:off x="4154259" y="3886225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0" name="Elipse 19"/>
          <p:cNvSpPr/>
          <p:nvPr/>
        </p:nvSpPr>
        <p:spPr bwMode="auto">
          <a:xfrm>
            <a:off x="4429798" y="3861770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1" name="Elipse 20"/>
          <p:cNvSpPr/>
          <p:nvPr/>
        </p:nvSpPr>
        <p:spPr bwMode="auto">
          <a:xfrm>
            <a:off x="4286834" y="3897322"/>
            <a:ext cx="90012" cy="900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4651738" y="3596570"/>
            <a:ext cx="347016" cy="356182"/>
            <a:chOff x="7564865" y="2830360"/>
            <a:chExt cx="521734" cy="516214"/>
          </a:xfrm>
        </p:grpSpPr>
        <p:sp>
          <p:nvSpPr>
            <p:cNvPr id="22" name="Elipse 21"/>
            <p:cNvSpPr/>
            <p:nvPr/>
          </p:nvSpPr>
          <p:spPr bwMode="auto">
            <a:xfrm>
              <a:off x="7568138" y="2830360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3" name="Elipse 22"/>
            <p:cNvSpPr/>
            <p:nvPr/>
          </p:nvSpPr>
          <p:spPr bwMode="auto">
            <a:xfrm>
              <a:off x="7564865" y="2982759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4" name="Elipse 23"/>
            <p:cNvSpPr/>
            <p:nvPr/>
          </p:nvSpPr>
          <p:spPr bwMode="auto">
            <a:xfrm>
              <a:off x="7718798" y="2833657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5" name="Elipse 24"/>
            <p:cNvSpPr/>
            <p:nvPr/>
          </p:nvSpPr>
          <p:spPr bwMode="auto">
            <a:xfrm>
              <a:off x="7708507" y="2970729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6" name="Elipse 25"/>
            <p:cNvSpPr/>
            <p:nvPr/>
          </p:nvSpPr>
          <p:spPr bwMode="auto">
            <a:xfrm>
              <a:off x="7852928" y="3253204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7" name="Elipse 26"/>
            <p:cNvSpPr/>
            <p:nvPr/>
          </p:nvSpPr>
          <p:spPr bwMode="auto">
            <a:xfrm>
              <a:off x="7566761" y="3116957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8" name="Elipse 27"/>
            <p:cNvSpPr/>
            <p:nvPr/>
          </p:nvSpPr>
          <p:spPr bwMode="auto">
            <a:xfrm>
              <a:off x="7986296" y="3256562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9" name="Elipse 28"/>
            <p:cNvSpPr/>
            <p:nvPr/>
          </p:nvSpPr>
          <p:spPr bwMode="auto">
            <a:xfrm>
              <a:off x="7699336" y="3128054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0" name="Elipse 29"/>
            <p:cNvSpPr/>
            <p:nvPr/>
          </p:nvSpPr>
          <p:spPr bwMode="auto">
            <a:xfrm>
              <a:off x="7845927" y="2837359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1" name="Elipse 30"/>
            <p:cNvSpPr/>
            <p:nvPr/>
          </p:nvSpPr>
          <p:spPr bwMode="auto">
            <a:xfrm>
              <a:off x="7842654" y="2989758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2" name="Elipse 31"/>
            <p:cNvSpPr/>
            <p:nvPr/>
          </p:nvSpPr>
          <p:spPr bwMode="auto">
            <a:xfrm>
              <a:off x="7996587" y="2840656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3" name="Elipse 32"/>
            <p:cNvSpPr/>
            <p:nvPr/>
          </p:nvSpPr>
          <p:spPr bwMode="auto">
            <a:xfrm>
              <a:off x="7986296" y="2977728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4" name="Elipse 33"/>
            <p:cNvSpPr/>
            <p:nvPr/>
          </p:nvSpPr>
          <p:spPr bwMode="auto">
            <a:xfrm>
              <a:off x="7704756" y="3256562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5" name="Elipse 34"/>
            <p:cNvSpPr/>
            <p:nvPr/>
          </p:nvSpPr>
          <p:spPr bwMode="auto">
            <a:xfrm>
              <a:off x="7844550" y="3123956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6" name="Elipse 35"/>
            <p:cNvSpPr/>
            <p:nvPr/>
          </p:nvSpPr>
          <p:spPr bwMode="auto">
            <a:xfrm>
              <a:off x="7564865" y="3251155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7" name="Elipse 36"/>
            <p:cNvSpPr/>
            <p:nvPr/>
          </p:nvSpPr>
          <p:spPr bwMode="auto">
            <a:xfrm>
              <a:off x="7977125" y="3135053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80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8640" y="321450"/>
            <a:ext cx="8226720" cy="856770"/>
          </a:xfrm>
        </p:spPr>
        <p:txBody>
          <a:bodyPr/>
          <a:lstStyle/>
          <a:p>
            <a:r>
              <a:rPr lang="pt-B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Progressão </a:t>
            </a:r>
            <a: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Geométrica (P.G.)</a:t>
            </a:r>
            <a:endParaRPr lang="pt-BR" sz="4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6480" y="1510649"/>
            <a:ext cx="4795237" cy="2141245"/>
          </a:xfrm>
        </p:spPr>
        <p:txBody>
          <a:bodyPr/>
          <a:lstStyle/>
          <a:p>
            <a:pPr algn="just"/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	</a:t>
            </a:r>
            <a:r>
              <a:rPr lang="pt-BR" sz="2400" dirty="0" smtClean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Progressão </a:t>
            </a:r>
            <a:r>
              <a:rPr lang="pt-BR" sz="2400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geométrica é uma sequência de números não nulos em que cada termo posterior, a partir do segundo, é igual ao anterior multiplicando por um número fixo chamado razão da progressão</a:t>
            </a:r>
            <a:r>
              <a:rPr lang="pt-BR" sz="2400" dirty="0" smtClean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.</a:t>
            </a:r>
          </a:p>
          <a:p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 </a:t>
            </a:r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pt-BR" sz="2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  <p:grpSp>
        <p:nvGrpSpPr>
          <p:cNvPr id="22" name="Grupo 21"/>
          <p:cNvGrpSpPr/>
          <p:nvPr/>
        </p:nvGrpSpPr>
        <p:grpSpPr>
          <a:xfrm>
            <a:off x="5382107" y="1510648"/>
            <a:ext cx="3359437" cy="2816319"/>
            <a:chOff x="3401844" y="1178220"/>
            <a:chExt cx="4406852" cy="4148024"/>
          </a:xfrm>
        </p:grpSpPr>
        <p:sp>
          <p:nvSpPr>
            <p:cNvPr id="5" name="Retângulo 4"/>
            <p:cNvSpPr/>
            <p:nvPr/>
          </p:nvSpPr>
          <p:spPr>
            <a:xfrm>
              <a:off x="3401844" y="2385999"/>
              <a:ext cx="2160287" cy="1409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pt-BR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endParaRPr lang="pt-BR" kern="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endParaRPr lang="pt-BR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endParaRPr lang="pt-BR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r>
                <a:rPr lang="pt-BR" sz="2000" kern="0" dirty="0" smtClean="0">
                  <a:latin typeface="Times New Roman" panose="02020603050405020304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     </a:t>
              </a:r>
              <a:endParaRPr lang="pt-BR" sz="2000" kern="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0672" y="1178220"/>
              <a:ext cx="4148024" cy="4148024"/>
            </a:xfrm>
            <a:prstGeom prst="rect">
              <a:avLst/>
            </a:prstGeom>
          </p:spPr>
        </p:pic>
        <p:sp>
          <p:nvSpPr>
            <p:cNvPr id="7" name="Elipse 6"/>
            <p:cNvSpPr/>
            <p:nvPr/>
          </p:nvSpPr>
          <p:spPr bwMode="auto">
            <a:xfrm>
              <a:off x="4080879" y="4816477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8" name="Elipse 7"/>
            <p:cNvSpPr/>
            <p:nvPr/>
          </p:nvSpPr>
          <p:spPr bwMode="auto">
            <a:xfrm>
              <a:off x="4571084" y="4654276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9" name="Elipse 8"/>
            <p:cNvSpPr/>
            <p:nvPr/>
          </p:nvSpPr>
          <p:spPr bwMode="auto">
            <a:xfrm>
              <a:off x="4572824" y="4851506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10" name="Elipse 9"/>
            <p:cNvSpPr/>
            <p:nvPr/>
          </p:nvSpPr>
          <p:spPr bwMode="auto">
            <a:xfrm>
              <a:off x="4958207" y="4699282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11" name="Elipse 10"/>
            <p:cNvSpPr/>
            <p:nvPr/>
          </p:nvSpPr>
          <p:spPr bwMode="auto">
            <a:xfrm>
              <a:off x="4959947" y="4896512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12" name="Elipse 11"/>
            <p:cNvSpPr/>
            <p:nvPr/>
          </p:nvSpPr>
          <p:spPr bwMode="auto">
            <a:xfrm>
              <a:off x="5162008" y="4699282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13" name="Elipse 12"/>
            <p:cNvSpPr/>
            <p:nvPr/>
          </p:nvSpPr>
          <p:spPr bwMode="auto">
            <a:xfrm>
              <a:off x="5404596" y="4643894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14" name="Elipse 13"/>
            <p:cNvSpPr/>
            <p:nvPr/>
          </p:nvSpPr>
          <p:spPr bwMode="auto">
            <a:xfrm>
              <a:off x="5146703" y="4906036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15" name="Elipse 14"/>
            <p:cNvSpPr/>
            <p:nvPr/>
          </p:nvSpPr>
          <p:spPr bwMode="auto">
            <a:xfrm>
              <a:off x="5401323" y="4796293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16" name="Elipse 15"/>
            <p:cNvSpPr/>
            <p:nvPr/>
          </p:nvSpPr>
          <p:spPr bwMode="auto">
            <a:xfrm>
              <a:off x="5555256" y="4647191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17" name="Elipse 16"/>
            <p:cNvSpPr/>
            <p:nvPr/>
          </p:nvSpPr>
          <p:spPr bwMode="auto">
            <a:xfrm>
              <a:off x="5544965" y="4784263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18" name="Elipse 17"/>
            <p:cNvSpPr/>
            <p:nvPr/>
          </p:nvSpPr>
          <p:spPr bwMode="auto">
            <a:xfrm>
              <a:off x="5666490" y="4744288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19" name="Elipse 18"/>
            <p:cNvSpPr/>
            <p:nvPr/>
          </p:nvSpPr>
          <p:spPr bwMode="auto">
            <a:xfrm>
              <a:off x="5403219" y="4930491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0" name="Elipse 19"/>
            <p:cNvSpPr/>
            <p:nvPr/>
          </p:nvSpPr>
          <p:spPr bwMode="auto">
            <a:xfrm>
              <a:off x="5678758" y="4906036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1" name="Elipse 20"/>
            <p:cNvSpPr/>
            <p:nvPr/>
          </p:nvSpPr>
          <p:spPr bwMode="auto">
            <a:xfrm>
              <a:off x="5535794" y="4941588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</p:grpSp>
      <p:sp>
        <p:nvSpPr>
          <p:cNvPr id="23" name="CaixaDeTexto 22"/>
          <p:cNvSpPr txBox="1"/>
          <p:nvPr/>
        </p:nvSpPr>
        <p:spPr>
          <a:xfrm>
            <a:off x="791496" y="3792988"/>
            <a:ext cx="3390672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</a:t>
            </a: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(1, 2, 4, 8, 16, 32, 64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46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6480" y="1203798"/>
            <a:ext cx="8256071" cy="2591305"/>
          </a:xfrm>
        </p:spPr>
        <p:txBody>
          <a:bodyPr/>
          <a:lstStyle/>
          <a:p>
            <a:r>
              <a:rPr lang="pt-BR" dirty="0" smtClean="0"/>
              <a:t>  	</a:t>
            </a:r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pt-BR" sz="2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723986" y="995481"/>
            <a:ext cx="7516002" cy="318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Uma PG é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constante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quando </a:t>
            </a: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1;</a:t>
            </a:r>
            <a:endParaRPr lang="pt-BR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Uma PG é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oscilante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quando </a:t>
            </a: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400" baseline="-25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 0 e </a:t>
            </a: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0;</a:t>
            </a:r>
            <a:endParaRPr lang="pt-BR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Uma PG é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crescente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quando </a:t>
            </a: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400" baseline="-25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0 e </a:t>
            </a: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1 ou quando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pt-BR" sz="24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400" baseline="-25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0 e 0 &lt; </a:t>
            </a: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1;</a:t>
            </a:r>
            <a:endParaRPr lang="pt-BR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Uma PG é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decrescente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quando </a:t>
            </a: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400" baseline="-25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0 e 0 &lt; </a:t>
            </a: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1 ou quando </a:t>
            </a: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400" baseline="-25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0 e </a:t>
            </a: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1;</a:t>
            </a: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591736" y="231438"/>
            <a:ext cx="3330444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Tipos de P.G.</a:t>
            </a:r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15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 bwMode="auto">
          <a:xfrm>
            <a:off x="554343" y="41096"/>
            <a:ext cx="7772400" cy="11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673856" indent="-259175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marL="1036701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 marL="1451381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 marL="1866062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280742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69542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11010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52478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FÓRMULA DO TERMO GERAL DA </a:t>
            </a:r>
            <a:br>
              <a:rPr lang="pt-BR" alt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alt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Progressão Geométrica</a:t>
            </a:r>
            <a:endParaRPr lang="pt-BR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54343" y="1136499"/>
            <a:ext cx="7848872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Seja (</a:t>
            </a:r>
            <a:r>
              <a:rPr lang="pt-BR" altLang="pt-BR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altLang="pt-BR" sz="32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t-BR" altLang="pt-BR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</a:t>
            </a:r>
            <a:r>
              <a:rPr lang="pt-BR" altLang="pt-BR" sz="32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pt-BR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</a:t>
            </a:r>
            <a:r>
              <a:rPr lang="pt-BR" altLang="pt-BR" sz="32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pt-BR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... , </a:t>
            </a:r>
            <a:r>
              <a:rPr lang="pt-BR" altLang="pt-BR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altLang="pt-BR" sz="32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t-BR" alt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uma P.G. de razão </a:t>
            </a:r>
            <a:r>
              <a:rPr lang="pt-BR" altLang="pt-BR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pt-BR" alt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B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54343" y="1851654"/>
            <a:ext cx="2376264" cy="5277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q</a:t>
            </a:r>
            <a:endParaRPr lang="pt-BR" altLang="pt-BR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54342" y="2674061"/>
            <a:ext cx="5367837" cy="5277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q   </a:t>
            </a:r>
          </a:p>
          <a:p>
            <a:pPr>
              <a:spcBef>
                <a:spcPct val="50000"/>
              </a:spcBef>
            </a:pP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pt-BR" altLang="pt-BR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altLang="pt-BR" sz="2400" b="1" i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pt-BR" altLang="pt-BR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pt-BR" altLang="pt-BR" sz="24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pt-BR" altLang="pt-BR" sz="2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.q</a:t>
            </a:r>
            <a:endParaRPr lang="pt-BR" altLang="pt-BR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139538" y="3514031"/>
            <a:ext cx="2229123" cy="49791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.q</a:t>
            </a:r>
            <a:r>
              <a:rPr lang="pt-BR" altLang="pt-BR" sz="2400" b="1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pt-BR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3401844" y="1971519"/>
            <a:ext cx="6141969" cy="45005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 =  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q </a:t>
            </a:r>
          </a:p>
          <a:p>
            <a:pPr algn="ctr"/>
            <a:endParaRPr lang="pt-BR" altLang="pt-BR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.q</a:t>
            </a:r>
            <a:r>
              <a:rPr lang="pt-BR" altLang="pt-BR" sz="2400" b="1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.q</a:t>
            </a:r>
            <a:endParaRPr lang="pt-BR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5382108" y="2841786"/>
            <a:ext cx="2160288" cy="4500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altLang="pt-BR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a</a:t>
            </a:r>
            <a:r>
              <a:rPr lang="pt-BR" altLang="pt-BR" sz="24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t-BR" altLang="pt-BR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.q</a:t>
            </a:r>
            <a:r>
              <a:rPr lang="pt-BR" altLang="pt-BR" sz="2400" b="1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pt-BR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ixaDeTexto 3"/>
              <p:cNvSpPr txBox="1"/>
              <p:nvPr/>
            </p:nvSpPr>
            <p:spPr>
              <a:xfrm>
                <a:off x="5290754" y="3745391"/>
                <a:ext cx="2251642" cy="409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28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pt-BR" sz="28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pt-BR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t-BR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28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pt-BR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pt-BR" sz="2800" b="1" i="1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pt-BR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800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pt-BR" sz="28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pt-BR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pt-BR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pt-BR" b="1" dirty="0"/>
              </a:p>
            </p:txBody>
          </p:sp>
        </mc:Choice>
        <mc:Fallback xmlns="">
          <p:sp>
            <p:nvSpPr>
              <p:cNvPr id="4" name="CaixaDe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754" y="3745391"/>
                <a:ext cx="2251642" cy="4097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454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6043" y="1287835"/>
            <a:ext cx="8117845" cy="2520336"/>
          </a:xfrm>
        </p:spPr>
        <p:txBody>
          <a:bodyPr/>
          <a:lstStyle/>
          <a:p>
            <a:pPr marL="342900" lvl="6" indent="-342900">
              <a:buFont typeface="Wingdings" pitchFamily="2" charset="2"/>
              <a:buChar char="ü"/>
            </a:pPr>
            <a:r>
              <a:rPr lang="pt-BR" sz="2400" dirty="0"/>
              <a:t>P</a:t>
            </a:r>
            <a:r>
              <a:rPr lang="pt-BR" sz="2400" dirty="0" smtClean="0"/>
              <a:t>rograma </a:t>
            </a:r>
            <a:r>
              <a:rPr lang="pt-BR" sz="2400" dirty="0"/>
              <a:t>I</a:t>
            </a:r>
            <a:r>
              <a:rPr lang="pt-BR" sz="2400" dirty="0" smtClean="0"/>
              <a:t>nstitucional </a:t>
            </a:r>
            <a:r>
              <a:rPr lang="pt-BR" sz="2400" dirty="0"/>
              <a:t>de </a:t>
            </a:r>
            <a:r>
              <a:rPr lang="pt-BR" sz="2400" dirty="0" smtClean="0"/>
              <a:t>Bolsa </a:t>
            </a:r>
            <a:r>
              <a:rPr lang="pt-BR" sz="2400" dirty="0"/>
              <a:t>de </a:t>
            </a:r>
            <a:r>
              <a:rPr lang="pt-BR" sz="2400" dirty="0" smtClean="0"/>
              <a:t>Iniciação </a:t>
            </a:r>
            <a:r>
              <a:rPr lang="pt-BR" sz="2400" dirty="0"/>
              <a:t>a D</a:t>
            </a:r>
            <a:r>
              <a:rPr lang="pt-BR" sz="2400" dirty="0" smtClean="0"/>
              <a:t>ocência.</a:t>
            </a:r>
            <a:endParaRPr lang="pt-BR" sz="24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796" y="411462"/>
            <a:ext cx="3897452" cy="194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0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7848600" cy="1466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pt-BR" alt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Continuando assim </a:t>
            </a:r>
            <a:r>
              <a:rPr lang="pt-BR" alt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podemos perceber que qualquer termo de uma P.G. pode ser expresso da seguinte forma: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131808" y="2380039"/>
            <a:ext cx="3134208" cy="60753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t-B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a</a:t>
            </a:r>
            <a:r>
              <a:rPr lang="pt-BR" sz="36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t-B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  <a:r>
              <a:rPr lang="pt-BR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pt-BR" sz="3600" b="1" i="1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t-BR" sz="36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36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pt-B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36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pt-BR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4064" y="3291847"/>
            <a:ext cx="8538488" cy="49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alt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Onde </a:t>
            </a:r>
            <a:r>
              <a:rPr lang="pt-BR" altLang="pt-BR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t-BR" alt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indica o termo que estamos nos referindo.</a:t>
            </a:r>
            <a:endParaRPr lang="pt-BR" altLang="pt-B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79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6481" y="1203798"/>
            <a:ext cx="3753861" cy="2980696"/>
          </a:xfrm>
        </p:spPr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4064" y="591486"/>
            <a:ext cx="8538488" cy="2712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pt-BR" alt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Exemplo: </a:t>
            </a:r>
          </a:p>
          <a:p>
            <a:pPr algn="just" eaLnBrk="1" hangingPunct="1">
              <a:spcBef>
                <a:spcPct val="50000"/>
              </a:spcBef>
            </a:pPr>
            <a:r>
              <a:rPr lang="pt-BR" alt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estudo de uma nova variedade de bactérias, um cientista estimou que no início havia 500 bactérias. A cada 40 minutos, a quantidade de bactérias parecia triplicar. Supondo corretas as observações do cientista, quantas bactérias haveria após 4 horas de observações?</a:t>
            </a:r>
          </a:p>
        </p:txBody>
      </p:sp>
    </p:spTree>
    <p:extLst>
      <p:ext uri="{BB962C8B-B14F-4D97-AF65-F5344CB8AC3E}">
        <p14:creationId xmlns:p14="http://schemas.microsoft.com/office/powerpoint/2010/main" val="376039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473075" y="609600"/>
            <a:ext cx="7467600" cy="49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altLang="pt-BR" sz="2800">
                <a:latin typeface="Times New Roman" panose="02020603050405020304" pitchFamily="18" charset="0"/>
                <a:cs typeface="Times New Roman" panose="02020603050405020304" pitchFamily="18" charset="0"/>
              </a:rPr>
              <a:t>ARTIFÍCIOS PARA REPRESENTAR UMA P.G.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ixaDeTexto 4"/>
              <p:cNvSpPr txBox="1"/>
              <p:nvPr/>
            </p:nvSpPr>
            <p:spPr>
              <a:xfrm>
                <a:off x="822325" y="1905000"/>
                <a:ext cx="5822950" cy="59907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pt-BR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termos: 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pt-B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r>
                          <a:rPr lang="pt-B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den>
                    </m:f>
                    <m:r>
                      <a:rPr lang="pt-B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pt-B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pt-B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pt-B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pt-B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pt-B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</m:oMath>
                </a14:m>
                <a:r>
                  <a:rPr lang="pt-BR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pt-BR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razão q.</a:t>
                </a:r>
              </a:p>
            </p:txBody>
          </p:sp>
        </mc:Choice>
        <mc:Fallback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25" y="1905000"/>
                <a:ext cx="5822950" cy="599075"/>
              </a:xfrm>
              <a:prstGeom prst="rect">
                <a:avLst/>
              </a:prstGeom>
              <a:blipFill rotWithShape="0">
                <a:blip r:embed="rId3"/>
                <a:stretch>
                  <a:fillRect l="-1675" t="-6122" b="-102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ixaDeTexto 7"/>
              <p:cNvSpPr txBox="1"/>
              <p:nvPr/>
            </p:nvSpPr>
            <p:spPr>
              <a:xfrm>
                <a:off x="854075" y="2931798"/>
                <a:ext cx="6918325" cy="59907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pt-BR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termos: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pt-B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pt-BR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pt-B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pt-B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pt-B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f>
                      <m:fPr>
                        <m:ctrlPr>
                          <a:rPr lang="pt-BR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pt-BR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r>
                          <a:rPr lang="pt-BR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den>
                    </m:f>
                    <m:r>
                      <a:rPr lang="pt-BR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pt-BR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pt-BR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pt-BR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pt-BR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pt-BR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  <m:r>
                      <a:rPr lang="pt-B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pt-B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pt-B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sSup>
                      <m:sSupPr>
                        <m:ctrlPr>
                          <a:rPr lang="pt-B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pt-B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p>
                        <m:r>
                          <a:rPr lang="pt-B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pt-BR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razão q.</a:t>
                </a:r>
              </a:p>
            </p:txBody>
          </p:sp>
        </mc:Choice>
        <mc:Fallback>
          <p:sp>
            <p:nvSpPr>
              <p:cNvPr id="8" name="CaixaDe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075" y="2931798"/>
                <a:ext cx="6918325" cy="599075"/>
              </a:xfrm>
              <a:prstGeom prst="rect">
                <a:avLst/>
              </a:prstGeom>
              <a:blipFill rotWithShape="0">
                <a:blip r:embed="rId4"/>
                <a:stretch>
                  <a:fillRect l="-1322" t="-6122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046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712788" y="337932"/>
            <a:ext cx="7772400" cy="89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alt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PROPRIEDADE DE 3 TERMOS CONSECUTIVOS EM </a:t>
            </a:r>
            <a:r>
              <a:rPr lang="pt-BR" alt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P.G.</a:t>
            </a:r>
            <a:endParaRPr lang="pt-BR" altLang="pt-B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691075" y="1324990"/>
            <a:ext cx="4495800" cy="129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Seja a </a:t>
            </a:r>
            <a:r>
              <a:rPr lang="pt-BR" alt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P.G. </a:t>
            </a:r>
            <a:r>
              <a:rPr lang="pt-BR" alt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(..., a</a:t>
            </a:r>
            <a:r>
              <a:rPr lang="pt-BR" alt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b, c, ...).</a:t>
            </a:r>
            <a:endParaRPr lang="pt-BR" altLang="pt-B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pt-BR" altLang="pt-B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pt-BR" altLang="pt-B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994196" y="2571750"/>
            <a:ext cx="2767696" cy="9510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ISTO É :  O termo médio  é  a  média  geométrica dos outros dois.</a:t>
            </a: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4932048" y="1375487"/>
            <a:ext cx="3551851" cy="1466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pt-BR" alt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Ex. Sabendo que  1 +  x,  13 + x e 49 +  x, nesta ordem formam uma P.G., determine  o valor de x.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aixaDeTexto 9"/>
              <p:cNvSpPr txBox="1"/>
              <p:nvPr/>
            </p:nvSpPr>
            <p:spPr>
              <a:xfrm>
                <a:off x="1421580" y="1854040"/>
                <a:ext cx="2022926" cy="5268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36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3600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p>
                          <m:r>
                            <a:rPr lang="pt-BR" sz="3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pt-BR" sz="3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sz="3600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pt-BR" sz="3600" b="1" i="1" smtClean="0">
                          <a:latin typeface="Cambria Math" panose="02040503050406030204" pitchFamily="18" charset="0"/>
                        </a:rPr>
                        <m:t> . </m:t>
                      </m:r>
                      <m:r>
                        <a:rPr lang="pt-BR" sz="3600" b="1" i="1" smtClean="0"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pt-BR" b="1" dirty="0"/>
              </a:p>
            </p:txBody>
          </p:sp>
        </mc:Choice>
        <mc:Fallback>
          <p:sp>
            <p:nvSpPr>
              <p:cNvPr id="10" name="CaixaDe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1580" y="1854040"/>
                <a:ext cx="2022926" cy="52687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701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7848600" cy="49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/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881508" y="2694581"/>
                <a:ext cx="3229410" cy="957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sz="3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32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pt-BR" sz="32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pt-BR" sz="32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t-BR" sz="32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3200" b="1" i="1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pt-BR" sz="32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pt-BR" sz="3200" b="1" i="1"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pt-BR" sz="32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pt-BR" sz="32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3200" b="1" i="1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pt-BR" sz="32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p>
                          </m:sSup>
                          <m:r>
                            <a:rPr lang="pt-BR" sz="32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pt-BR" sz="32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pt-BR" sz="32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pt-BR" sz="3200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  <m:r>
                            <a:rPr lang="pt-BR" sz="32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pt-BR" sz="32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pt-BR" b="1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508" y="2694581"/>
                <a:ext cx="3229410" cy="957313"/>
              </a:xfrm>
              <a:prstGeom prst="rect">
                <a:avLst/>
              </a:prstGeom>
              <a:blipFill rotWithShape="0">
                <a:blip r:embed="rId3"/>
                <a:stretch>
                  <a:fillRect t="-637" b="-191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ixaDeTexto 6"/>
          <p:cNvSpPr txBox="1"/>
          <p:nvPr/>
        </p:nvSpPr>
        <p:spPr>
          <a:xfrm>
            <a:off x="601701" y="1316576"/>
            <a:ext cx="3732162" cy="1122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Soma dos termos finitos de uma P.G.</a:t>
            </a: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038554" y="466888"/>
            <a:ext cx="4533492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a dívida do REI?</a:t>
            </a:r>
            <a:endParaRPr lang="pt-BR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931" y="1103881"/>
            <a:ext cx="3247904" cy="3337916"/>
          </a:xfrm>
          <a:prstGeom prst="rect">
            <a:avLst/>
          </a:prstGeom>
        </p:spPr>
      </p:pic>
      <p:sp>
        <p:nvSpPr>
          <p:cNvPr id="10" name="Elipse 9"/>
          <p:cNvSpPr/>
          <p:nvPr/>
        </p:nvSpPr>
        <p:spPr bwMode="auto">
          <a:xfrm>
            <a:off x="5345953" y="4031587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1" name="Elipse 10"/>
          <p:cNvSpPr/>
          <p:nvPr/>
        </p:nvSpPr>
        <p:spPr bwMode="auto">
          <a:xfrm>
            <a:off x="5729784" y="3901064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5731146" y="4059775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3" name="Elipse 12"/>
          <p:cNvSpPr/>
          <p:nvPr/>
        </p:nvSpPr>
        <p:spPr bwMode="auto">
          <a:xfrm>
            <a:off x="6032901" y="3937281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4" name="Elipse 13"/>
          <p:cNvSpPr/>
          <p:nvPr/>
        </p:nvSpPr>
        <p:spPr bwMode="auto">
          <a:xfrm>
            <a:off x="6034264" y="4095992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5" name="Elipse 14"/>
          <p:cNvSpPr/>
          <p:nvPr/>
        </p:nvSpPr>
        <p:spPr bwMode="auto">
          <a:xfrm>
            <a:off x="6192478" y="3937281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6" name="Elipse 15"/>
          <p:cNvSpPr/>
          <p:nvPr/>
        </p:nvSpPr>
        <p:spPr bwMode="auto">
          <a:xfrm>
            <a:off x="6382424" y="3892710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7" name="Elipse 16"/>
          <p:cNvSpPr/>
          <p:nvPr/>
        </p:nvSpPr>
        <p:spPr bwMode="auto">
          <a:xfrm>
            <a:off x="6180494" y="4103656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8" name="Elipse 17"/>
          <p:cNvSpPr/>
          <p:nvPr/>
        </p:nvSpPr>
        <p:spPr bwMode="auto">
          <a:xfrm>
            <a:off x="6379861" y="4015345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9" name="Elipse 18"/>
          <p:cNvSpPr/>
          <p:nvPr/>
        </p:nvSpPr>
        <p:spPr bwMode="auto">
          <a:xfrm>
            <a:off x="6500391" y="3895363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0" name="Elipse 19"/>
          <p:cNvSpPr/>
          <p:nvPr/>
        </p:nvSpPr>
        <p:spPr bwMode="auto">
          <a:xfrm>
            <a:off x="6492333" y="4005665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1" name="Elipse 20"/>
          <p:cNvSpPr/>
          <p:nvPr/>
        </p:nvSpPr>
        <p:spPr bwMode="auto">
          <a:xfrm>
            <a:off x="6587487" y="3973497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2" name="Elipse 21"/>
          <p:cNvSpPr/>
          <p:nvPr/>
        </p:nvSpPr>
        <p:spPr bwMode="auto">
          <a:xfrm>
            <a:off x="6381346" y="4123334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3" name="Elipse 22"/>
          <p:cNvSpPr/>
          <p:nvPr/>
        </p:nvSpPr>
        <p:spPr bwMode="auto">
          <a:xfrm>
            <a:off x="6597093" y="4103656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4" name="Elipse 23"/>
          <p:cNvSpPr/>
          <p:nvPr/>
        </p:nvSpPr>
        <p:spPr bwMode="auto">
          <a:xfrm>
            <a:off x="6485152" y="4132264"/>
            <a:ext cx="70479" cy="7243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grpSp>
        <p:nvGrpSpPr>
          <p:cNvPr id="25" name="Grupo 24"/>
          <p:cNvGrpSpPr/>
          <p:nvPr/>
        </p:nvGrpSpPr>
        <p:grpSpPr>
          <a:xfrm>
            <a:off x="6751538" y="3887618"/>
            <a:ext cx="310295" cy="300858"/>
            <a:chOff x="7564865" y="2830360"/>
            <a:chExt cx="521734" cy="516214"/>
          </a:xfrm>
        </p:grpSpPr>
        <p:sp>
          <p:nvSpPr>
            <p:cNvPr id="26" name="Elipse 25"/>
            <p:cNvSpPr/>
            <p:nvPr/>
          </p:nvSpPr>
          <p:spPr bwMode="auto">
            <a:xfrm>
              <a:off x="7568138" y="2830360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7" name="Elipse 26"/>
            <p:cNvSpPr/>
            <p:nvPr/>
          </p:nvSpPr>
          <p:spPr bwMode="auto">
            <a:xfrm>
              <a:off x="7564865" y="2982759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8" name="Elipse 27"/>
            <p:cNvSpPr/>
            <p:nvPr/>
          </p:nvSpPr>
          <p:spPr bwMode="auto">
            <a:xfrm>
              <a:off x="7718798" y="2833657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29" name="Elipse 28"/>
            <p:cNvSpPr/>
            <p:nvPr/>
          </p:nvSpPr>
          <p:spPr bwMode="auto">
            <a:xfrm>
              <a:off x="7708507" y="2970729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0" name="Elipse 29"/>
            <p:cNvSpPr/>
            <p:nvPr/>
          </p:nvSpPr>
          <p:spPr bwMode="auto">
            <a:xfrm>
              <a:off x="7852928" y="3253204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1" name="Elipse 30"/>
            <p:cNvSpPr/>
            <p:nvPr/>
          </p:nvSpPr>
          <p:spPr bwMode="auto">
            <a:xfrm>
              <a:off x="7566761" y="3116957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2" name="Elipse 31"/>
            <p:cNvSpPr/>
            <p:nvPr/>
          </p:nvSpPr>
          <p:spPr bwMode="auto">
            <a:xfrm>
              <a:off x="7986296" y="3256562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3" name="Elipse 32"/>
            <p:cNvSpPr/>
            <p:nvPr/>
          </p:nvSpPr>
          <p:spPr bwMode="auto">
            <a:xfrm>
              <a:off x="7699336" y="3128054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4" name="Elipse 33"/>
            <p:cNvSpPr/>
            <p:nvPr/>
          </p:nvSpPr>
          <p:spPr bwMode="auto">
            <a:xfrm>
              <a:off x="7845927" y="2837359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5" name="Elipse 34"/>
            <p:cNvSpPr/>
            <p:nvPr/>
          </p:nvSpPr>
          <p:spPr bwMode="auto">
            <a:xfrm>
              <a:off x="7842654" y="2989758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6" name="Elipse 35"/>
            <p:cNvSpPr/>
            <p:nvPr/>
          </p:nvSpPr>
          <p:spPr bwMode="auto">
            <a:xfrm>
              <a:off x="7996587" y="2840656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7" name="Elipse 36"/>
            <p:cNvSpPr/>
            <p:nvPr/>
          </p:nvSpPr>
          <p:spPr bwMode="auto">
            <a:xfrm>
              <a:off x="7986296" y="2977728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8" name="Elipse 37"/>
            <p:cNvSpPr/>
            <p:nvPr/>
          </p:nvSpPr>
          <p:spPr bwMode="auto">
            <a:xfrm>
              <a:off x="7704756" y="3256562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39" name="Elipse 38"/>
            <p:cNvSpPr/>
            <p:nvPr/>
          </p:nvSpPr>
          <p:spPr bwMode="auto">
            <a:xfrm>
              <a:off x="7844550" y="3123956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40" name="Elipse 39"/>
            <p:cNvSpPr/>
            <p:nvPr/>
          </p:nvSpPr>
          <p:spPr bwMode="auto">
            <a:xfrm>
              <a:off x="7564865" y="3251155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  <p:sp>
          <p:nvSpPr>
            <p:cNvPr id="41" name="Elipse 40"/>
            <p:cNvSpPr/>
            <p:nvPr/>
          </p:nvSpPr>
          <p:spPr bwMode="auto">
            <a:xfrm>
              <a:off x="7977125" y="3135053"/>
              <a:ext cx="90012" cy="9001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pt-BR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ea typeface="Microsoft YaHei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026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6481" y="1203798"/>
            <a:ext cx="3753861" cy="2980696"/>
          </a:xfrm>
        </p:spPr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7848600" cy="49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/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11472" y="771510"/>
            <a:ext cx="7848600" cy="3870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/>
            <a: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 número astronômico: </a:t>
            </a:r>
          </a:p>
          <a:p>
            <a:pPr algn="just"/>
            <a:endParaRPr lang="pt-P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P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 quintilhões,  446 quatrilhões,  744 trilhõess, 73 bilhões, 709 milhões, 551 mil, 615 grãos de trigo.</a:t>
            </a:r>
            <a:endParaRPr lang="pt-BR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P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P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 </a:t>
            </a:r>
            <a: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calculistas reais  chegaram a conclusão que para atender o pedido, seria  necessário semear o planeta  Terra todo e a dívida só seria quitada ao fim de 450 séculos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just"/>
            <a:endParaRPr lang="pt-B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34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 bwMode="auto">
          <a:xfrm>
            <a:off x="1372321" y="1963084"/>
            <a:ext cx="6400800" cy="13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9199" rIns="0" bIns="0" numCol="1" anchor="t" anchorCtr="0" compatLnSpc="1">
            <a:prstTxWarp prst="textNoShape">
              <a:avLst/>
            </a:prstTxWarp>
          </a:bodyPr>
          <a:lstStyle>
            <a:lvl1pPr marL="311010" indent="-31101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964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73856" indent="-259175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771"/>
              </a:spcAft>
              <a:buClr>
                <a:srgbClr val="000000"/>
              </a:buClr>
              <a:buSzPct val="100000"/>
              <a:buFont typeface="Times New Roman" pitchFamily="16" charset="0"/>
              <a:defRPr sz="1900">
                <a:solidFill>
                  <a:srgbClr val="000000"/>
                </a:solidFill>
                <a:latin typeface="+mn-lt"/>
                <a:ea typeface="+mn-ea"/>
              </a:defRPr>
            </a:lvl2pPr>
            <a:lvl3pPr marL="1036701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579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451381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385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4pPr>
            <a:lvl5pPr marL="1866062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5pPr>
            <a:lvl6pPr marL="2280742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6pPr>
            <a:lvl7pPr marL="269542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7pPr>
            <a:lvl8pPr marL="311010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8pPr>
            <a:lvl9pPr marL="352478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pt-BR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Interpolar (ou inserir) </a:t>
            </a:r>
            <a:r>
              <a:rPr lang="pt-BR" sz="2800" i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pt-BR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meios aritméticos entre dois números </a:t>
            </a:r>
            <a:r>
              <a:rPr lang="pt-BR" sz="2800" b="1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pt-BR" sz="2800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800" b="1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pt-BR" sz="2800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 obter uma P.A. de extremos </a:t>
            </a:r>
            <a:r>
              <a:rPr lang="pt-BR" sz="2800" b="1" i="1" kern="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800" b="1" i="1" kern="0" baseline="-25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t-BR" sz="2800" b="1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a </a:t>
            </a:r>
            <a:r>
              <a:rPr lang="pt-BR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pt-BR" sz="2800" b="1" i="1" kern="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800" b="1" i="1" kern="0" baseline="-25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t-BR" sz="2800" b="1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b</a:t>
            </a:r>
            <a:r>
              <a:rPr lang="pt-BR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com   </a:t>
            </a:r>
            <a:r>
              <a:rPr lang="pt-BR" sz="2800" b="1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= K + 2.</a:t>
            </a:r>
            <a:endParaRPr lang="pt-BR" sz="28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kern="0" dirty="0"/>
          </a:p>
        </p:txBody>
      </p:sp>
      <p:sp>
        <p:nvSpPr>
          <p:cNvPr id="7" name="Título 1"/>
          <p:cNvSpPr txBox="1">
            <a:spLocks/>
          </p:cNvSpPr>
          <p:nvPr/>
        </p:nvSpPr>
        <p:spPr bwMode="auto">
          <a:xfrm>
            <a:off x="686161" y="517447"/>
            <a:ext cx="7773120" cy="110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673856" indent="-259175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marL="1036701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 marL="1451381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 marL="1866062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280742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69542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11010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52478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r>
              <a:rPr lang="pt-BR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INTERPOLAÇÃO ARITMÉTICA  </a:t>
            </a:r>
            <a:endParaRPr lang="pt-BR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13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401844" y="2385999"/>
            <a:ext cx="2160287" cy="140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pt-BR" kern="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pt-BR" sz="2000" kern="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endParaRPr lang="pt-BR" sz="2000" kern="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6481" y="204474"/>
            <a:ext cx="8226720" cy="856770"/>
          </a:xfrm>
        </p:spPr>
        <p:txBody>
          <a:bodyPr/>
          <a:lstStyle/>
          <a:p>
            <a:r>
              <a:rPr lang="pt-B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Exemplos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456481" y="1203798"/>
            <a:ext cx="8226720" cy="2980696"/>
          </a:xfrm>
        </p:spPr>
        <p:txBody>
          <a:bodyPr/>
          <a:lstStyle/>
          <a:p>
            <a:pPr marL="457200" indent="-457200" algn="just">
              <a:buAutoNum type="arabicParenR"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Interpolar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 meios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aritméticos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 4 e 39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/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Numa estrada existem dois telefones instalados no acostamento: um no km 3 e outro no km 88. Entre eles serão colocados mais 16 telefones, mantendo-se entre dois telefones consecutivos sempre a mesma distância. Determine em quais marcos quilométricos deverão ficar esses novos telefones.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0031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6481" y="1203798"/>
            <a:ext cx="3753861" cy="2980696"/>
          </a:xfrm>
        </p:spPr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7848600" cy="352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pt-BR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Interpolação Geométrica</a:t>
            </a:r>
            <a:r>
              <a:rPr lang="pt-BR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pt-BR" sz="3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Interpolar meios geométricos é inserir termos entre dois números dados, de maneira que se obtenha uma P.G</a:t>
            </a:r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B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</a:t>
            </a:r>
            <a:r>
              <a:rPr 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Interpolar ou inserir três meios geométricos entre 3 e 48.</a:t>
            </a:r>
            <a:endParaRPr lang="pt-BR" altLang="pt-BR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78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6481" y="1203798"/>
            <a:ext cx="3753861" cy="2980696"/>
          </a:xfrm>
        </p:spPr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7848600" cy="49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/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 bwMode="auto">
          <a:xfrm>
            <a:off x="456481" y="1041546"/>
            <a:ext cx="8226720" cy="2980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9199" rIns="0" bIns="0" numCol="1" anchor="t" anchorCtr="0" compatLnSpc="1">
            <a:prstTxWarp prst="textNoShape">
              <a:avLst/>
            </a:prstTxWarp>
          </a:bodyPr>
          <a:lstStyle>
            <a:lvl1pPr marL="311010" indent="-31101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964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73856" indent="-259175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771"/>
              </a:spcAft>
              <a:buClr>
                <a:srgbClr val="000000"/>
              </a:buClr>
              <a:buSzPct val="100000"/>
              <a:buFont typeface="Times New Roman" pitchFamily="16" charset="0"/>
              <a:defRPr sz="1900">
                <a:solidFill>
                  <a:srgbClr val="000000"/>
                </a:solidFill>
                <a:latin typeface="+mn-lt"/>
                <a:ea typeface="+mn-ea"/>
              </a:defRPr>
            </a:lvl2pPr>
            <a:lvl3pPr marL="1036701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579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451381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385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4pPr>
            <a:lvl5pPr marL="1866062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5pPr>
            <a:lvl6pPr marL="2280742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6pPr>
            <a:lvl7pPr marL="269542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7pPr>
            <a:lvl8pPr marL="311010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8pPr>
            <a:lvl9pPr marL="3524783" indent="-207340" algn="l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ts val="193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 algn="ctr"/>
            <a:r>
              <a:rPr lang="pt-BR" sz="28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Agradecimentos:</a:t>
            </a:r>
          </a:p>
          <a:p>
            <a:pPr algn="ctr"/>
            <a:endParaRPr lang="pt-BR" kern="0" dirty="0"/>
          </a:p>
        </p:txBody>
      </p:sp>
      <p:sp>
        <p:nvSpPr>
          <p:cNvPr id="6" name="Título 1"/>
          <p:cNvSpPr txBox="1">
            <a:spLocks/>
          </p:cNvSpPr>
          <p:nvPr/>
        </p:nvSpPr>
        <p:spPr bwMode="auto">
          <a:xfrm>
            <a:off x="608881" y="51414"/>
            <a:ext cx="8226720" cy="85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673856" indent="-259175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marL="1036701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 marL="1451381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 marL="1866062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280742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69542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11010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52478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r>
              <a:rPr lang="pt-BR" sz="2400" kern="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PIBID/MATEMÁTICA/ARAGUAÍNA</a:t>
            </a:r>
          </a:p>
        </p:txBody>
      </p:sp>
      <p:grpSp>
        <p:nvGrpSpPr>
          <p:cNvPr id="13" name="Grupo 12"/>
          <p:cNvGrpSpPr/>
          <p:nvPr/>
        </p:nvGrpSpPr>
        <p:grpSpPr>
          <a:xfrm>
            <a:off x="374710" y="1941667"/>
            <a:ext cx="8306910" cy="1823810"/>
            <a:chOff x="374710" y="1941667"/>
            <a:chExt cx="8306910" cy="1823810"/>
          </a:xfrm>
        </p:grpSpPr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77312" y="1941667"/>
              <a:ext cx="1823810" cy="1823810"/>
            </a:xfrm>
            <a:prstGeom prst="rect">
              <a:avLst/>
            </a:prstGeom>
          </p:spPr>
        </p:pic>
        <p:pic>
          <p:nvPicPr>
            <p:cNvPr id="8" name="Imagem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4710" y="2121691"/>
              <a:ext cx="1568539" cy="1330687"/>
            </a:xfrm>
            <a:prstGeom prst="rect">
              <a:avLst/>
            </a:prstGeom>
          </p:spPr>
        </p:pic>
        <p:pic>
          <p:nvPicPr>
            <p:cNvPr id="9" name="Imagem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5274" y="2211702"/>
              <a:ext cx="2666244" cy="1324738"/>
            </a:xfrm>
            <a:prstGeom prst="rect">
              <a:avLst/>
            </a:prstGeom>
          </p:spPr>
        </p:pic>
        <p:grpSp>
          <p:nvGrpSpPr>
            <p:cNvPr id="12" name="Grupo 11"/>
            <p:cNvGrpSpPr/>
            <p:nvPr/>
          </p:nvGrpSpPr>
          <p:grpSpPr>
            <a:xfrm>
              <a:off x="7101129" y="2064877"/>
              <a:ext cx="1580491" cy="1684262"/>
              <a:chOff x="7101129" y="2064877"/>
              <a:chExt cx="1580491" cy="1684262"/>
            </a:xfrm>
          </p:grpSpPr>
          <p:pic>
            <p:nvPicPr>
              <p:cNvPr id="10" name="Imagem 9" descr="CEM.jpg"/>
              <p:cNvPicPr/>
              <p:nvPr/>
            </p:nvPicPr>
            <p:blipFill>
              <a:blip r:embed="rId6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7138187" y="2064877"/>
                <a:ext cx="1437656" cy="13589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CaixaDeTexto 10"/>
              <p:cNvSpPr txBox="1"/>
              <p:nvPr/>
            </p:nvSpPr>
            <p:spPr>
              <a:xfrm>
                <a:off x="7101129" y="3370574"/>
                <a:ext cx="1580491" cy="378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Paulo Freire</a:t>
                </a:r>
                <a:endParaRPr lang="pt-BR" b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602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791496" y="1789250"/>
            <a:ext cx="7470996" cy="77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 bwMode="auto">
          <a:xfrm>
            <a:off x="594707" y="1482616"/>
            <a:ext cx="8117845" cy="270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673856" indent="-259175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marL="1036701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 marL="1451381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 marL="1866062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280742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69542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11010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524783" indent="-207340" algn="ctr" defTabSz="407482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000"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342900" indent="-342900" algn="l">
              <a:buFont typeface="Wingdings" pitchFamily="2" charset="2"/>
              <a:buChar char="ü"/>
            </a:pPr>
            <a:r>
              <a:rPr lang="pt-BR" sz="2400" dirty="0"/>
              <a:t>Coordenação de </a:t>
            </a:r>
            <a:r>
              <a:rPr lang="pt-BR" sz="2400" dirty="0" smtClean="0"/>
              <a:t>Aperfeiçoamento </a:t>
            </a:r>
            <a:r>
              <a:rPr lang="pt-BR" sz="2400" dirty="0"/>
              <a:t>de </a:t>
            </a:r>
            <a:r>
              <a:rPr lang="pt-BR" sz="2400" dirty="0" smtClean="0"/>
              <a:t>Pessoal </a:t>
            </a:r>
            <a:r>
              <a:rPr lang="pt-BR" sz="2400" dirty="0"/>
              <a:t>de </a:t>
            </a:r>
            <a:r>
              <a:rPr lang="pt-BR" sz="2400" dirty="0" smtClean="0"/>
              <a:t>Nível </a:t>
            </a:r>
            <a:r>
              <a:rPr lang="pt-BR" sz="2400" dirty="0"/>
              <a:t>S</a:t>
            </a:r>
            <a:r>
              <a:rPr lang="pt-BR" sz="2400" dirty="0" smtClean="0"/>
              <a:t>uperior.</a:t>
            </a:r>
            <a:endParaRPr lang="pt-BR" sz="2400" dirty="0">
              <a:solidFill>
                <a:srgbClr val="FF0066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868" y="231438"/>
            <a:ext cx="2250300" cy="190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8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>
          <a:xfrm>
            <a:off x="1061532" y="2481738"/>
            <a:ext cx="6400800" cy="1314674"/>
          </a:xfrm>
        </p:spPr>
        <p:txBody>
          <a:bodyPr/>
          <a:lstStyle/>
          <a:p>
            <a:r>
              <a:rPr lang="pt-BR" dirty="0" smtClean="0"/>
              <a:t>	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PARTE I</a:t>
            </a: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PROGRESSÃO ARITMÉTICA  E GEOMÉTRICA </a:t>
            </a:r>
            <a:b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57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41436" y="411462"/>
            <a:ext cx="8226720" cy="2980696"/>
          </a:xfrm>
        </p:spPr>
        <p:txBody>
          <a:bodyPr/>
          <a:lstStyle/>
          <a:p>
            <a:pPr algn="ctr"/>
            <a:endParaRPr lang="pt-BR" dirty="0" smtClean="0"/>
          </a:p>
          <a:p>
            <a:pPr algn="ctr"/>
            <a:r>
              <a:rPr lang="pt-BR" dirty="0" smtClean="0"/>
              <a:t>	</a:t>
            </a:r>
            <a:r>
              <a:rPr lang="pt-BR" sz="4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TELEFONE SEM FIO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784" y="1491606"/>
            <a:ext cx="3283061" cy="27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46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ixaDeTexto 3"/>
              <p:cNvSpPr txBox="1"/>
              <p:nvPr/>
            </p:nvSpPr>
            <p:spPr>
              <a:xfrm>
                <a:off x="701484" y="758776"/>
                <a:ext cx="7561008" cy="324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BR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 que é uma sequência?</a:t>
                </a:r>
              </a:p>
              <a:p>
                <a:pPr algn="just"/>
                <a:endParaRPr lang="pt-BR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pt-BR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1.Sequência </a:t>
                </a:r>
                <a:r>
                  <a:rPr lang="pt-B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é todo conjunto ou grupo no qual os seus elementos estão escritos em uma determinada ordem.</a:t>
                </a:r>
              </a:p>
              <a:p>
                <a:pPr algn="just"/>
                <a:endParaRPr lang="pt-BR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pt-B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pt-BR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.Uma sequência ou sucessão de números reais é uma função definida em </a:t>
                </a:r>
                <a14:m>
                  <m:oMath xmlns:m="http://schemas.openxmlformats.org/officeDocument/2006/math">
                    <m:r>
                      <a:rPr lang="pt-BR" sz="2000" i="1" smtClean="0">
                        <a:latin typeface="Cambria Math"/>
                        <a:ea typeface="Cambria Math"/>
                      </a:rPr>
                      <m:t>ℕ</m:t>
                    </m:r>
                  </m:oMath>
                </a14:m>
                <a:r>
                  <a:rPr lang="pt-BR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pt-BR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={1,2,3,...n,...} e tomados valores no conjunto </a:t>
                </a:r>
                <a14:m>
                  <m:oMath xmlns:m="http://schemas.openxmlformats.org/officeDocument/2006/math">
                    <m:r>
                      <a:rPr lang="pt-BR" sz="2000" i="1" smtClean="0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pt-BR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dos números reais. </a:t>
                </a:r>
                <a14:m>
                  <m:oMath xmlns:m="http://schemas.openxmlformats.org/officeDocument/2006/math">
                    <m:r>
                      <a:rPr lang="pt-BR" sz="2000" b="0" i="1" smtClean="0">
                        <a:latin typeface="Cambria Math"/>
                      </a:rPr>
                      <m:t>𝑓</m:t>
                    </m:r>
                    <m:r>
                      <a:rPr lang="pt-BR" sz="2000" b="0" i="1" smtClean="0"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pt-B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000" b="0" i="1" smtClean="0">
                            <a:latin typeface="Cambria Math"/>
                            <a:ea typeface="Cambria Math"/>
                          </a:rPr>
                          <m:t>ℕ</m:t>
                        </m:r>
                      </m:e>
                      <m:sup>
                        <m:r>
                          <a:rPr lang="pt-BR" sz="20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pt-BR" sz="2000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pt-BR" sz="2000" b="0" i="1" smtClean="0">
                        <a:latin typeface="Cambria Math"/>
                        <a:ea typeface="Cambria Math"/>
                      </a:rPr>
                      <m:t>ℝ</m:t>
                    </m:r>
                    <m:r>
                      <a:rPr lang="pt-BR" sz="2000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pt-BR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pt-BR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pt-BR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Exemplos de sequências: Meses do ano, dias da semana, estações do ano, sequência </a:t>
                </a:r>
                <a:r>
                  <a:rPr lang="pt-B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 números pares </a:t>
                </a:r>
                <a:r>
                  <a:rPr lang="pt-BR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positivos</a:t>
                </a:r>
                <a:r>
                  <a:rPr lang="pt-B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(2, 4, 6, 8, </a:t>
                </a:r>
                <a:r>
                  <a:rPr lang="pt-BR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10...), etc... </a:t>
                </a:r>
              </a:p>
            </p:txBody>
          </p:sp>
        </mc:Choice>
        <mc:Fallback xmlns="">
          <p:sp>
            <p:nvSpPr>
              <p:cNvPr id="4" name="CaixaDe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484" y="758776"/>
                <a:ext cx="7561008" cy="3240887"/>
              </a:xfrm>
              <a:prstGeom prst="rect">
                <a:avLst/>
              </a:prstGeom>
              <a:blipFill rotWithShape="0">
                <a:blip r:embed="rId3"/>
                <a:stretch>
                  <a:fillRect l="-806" t="-1504" r="-887" b="-2444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450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291" y="1311582"/>
            <a:ext cx="5849153" cy="2070276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 bwMode="auto">
          <a:xfrm>
            <a:off x="2143303" y="2990988"/>
            <a:ext cx="5579117" cy="360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705761" y="1174614"/>
            <a:ext cx="6509323" cy="396211"/>
            <a:chOff x="58672" y="1222283"/>
            <a:chExt cx="6509323" cy="396211"/>
          </a:xfrm>
        </p:grpSpPr>
        <p:sp>
          <p:nvSpPr>
            <p:cNvPr id="4" name="CaixaDeTexto 3"/>
            <p:cNvSpPr txBox="1"/>
            <p:nvPr/>
          </p:nvSpPr>
          <p:spPr>
            <a:xfrm>
              <a:off x="1712164" y="1268526"/>
              <a:ext cx="45006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1º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58672" y="1268526"/>
              <a:ext cx="1332086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Elementos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aixaDeTexto 5"/>
            <p:cNvSpPr txBox="1"/>
            <p:nvPr/>
          </p:nvSpPr>
          <p:spPr>
            <a:xfrm>
              <a:off x="2483630" y="1268526"/>
              <a:ext cx="45006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3424846" y="1268526"/>
              <a:ext cx="45006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3º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>
              <a:off x="4643918" y="1222283"/>
              <a:ext cx="45006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4º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6158850" y="1222283"/>
              <a:ext cx="409145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1974207" y="269598"/>
            <a:ext cx="5478177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Números Quadrados</a:t>
            </a:r>
            <a:endParaRPr lang="pt-BR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331568" y="3291846"/>
            <a:ext cx="6840912" cy="43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Quantos quadradinhos teremos no 10º elemento?</a:t>
            </a: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tângulo 15"/>
              <p:cNvSpPr/>
              <p:nvPr/>
            </p:nvSpPr>
            <p:spPr>
              <a:xfrm>
                <a:off x="4244409" y="3975862"/>
                <a:ext cx="1761251" cy="560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sz="32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pt-BR" sz="32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pt-BR" sz="32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𝒏</m:t>
                          </m:r>
                        </m:sub>
                      </m:sSub>
                      <m:r>
                        <a:rPr lang="pt-BR" sz="32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pt-BR" sz="32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pt-BR" sz="32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𝒏</m:t>
                          </m:r>
                        </m:e>
                        <m:sup>
                          <m:r>
                            <a:rPr lang="pt-BR" sz="32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pt-BR" sz="3200" dirty="0"/>
              </a:p>
            </p:txBody>
          </p:sp>
        </mc:Choice>
        <mc:Fallback xmlns="">
          <p:sp>
            <p:nvSpPr>
              <p:cNvPr id="16" name="Retângu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409" y="3975862"/>
                <a:ext cx="1761251" cy="56066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084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456" y="1614607"/>
            <a:ext cx="6000000" cy="1914286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705761" y="1174614"/>
            <a:ext cx="6615515" cy="396211"/>
            <a:chOff x="58672" y="1222283"/>
            <a:chExt cx="6615515" cy="396211"/>
          </a:xfrm>
        </p:grpSpPr>
        <p:sp>
          <p:nvSpPr>
            <p:cNvPr id="6" name="CaixaDeTexto 5"/>
            <p:cNvSpPr txBox="1"/>
            <p:nvPr/>
          </p:nvSpPr>
          <p:spPr>
            <a:xfrm>
              <a:off x="1496410" y="1268526"/>
              <a:ext cx="45006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1º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58672" y="1268526"/>
              <a:ext cx="1332086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Elementos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>
              <a:off x="2237054" y="1268526"/>
              <a:ext cx="45006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3301558" y="1268526"/>
              <a:ext cx="45006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3º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>
              <a:off x="4726110" y="1222283"/>
              <a:ext cx="45006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4º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6265042" y="1222283"/>
              <a:ext cx="409145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pt-B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pt-BR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CaixaDeTexto 11"/>
          <p:cNvSpPr txBox="1"/>
          <p:nvPr/>
        </p:nvSpPr>
        <p:spPr>
          <a:xfrm>
            <a:off x="1974207" y="269598"/>
            <a:ext cx="5478177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Números Triangulares</a:t>
            </a:r>
            <a:endParaRPr lang="pt-BR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tângulo 13"/>
          <p:cNvSpPr/>
          <p:nvPr/>
        </p:nvSpPr>
        <p:spPr bwMode="auto">
          <a:xfrm>
            <a:off x="2174125" y="3101548"/>
            <a:ext cx="5579117" cy="360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871640" y="3381858"/>
            <a:ext cx="5922707" cy="43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Quantas bolinhas teremos no 10º elemento?</a:t>
            </a: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tângulo 15"/>
              <p:cNvSpPr/>
              <p:nvPr/>
            </p:nvSpPr>
            <p:spPr>
              <a:xfrm>
                <a:off x="3546340" y="3826645"/>
                <a:ext cx="2697533" cy="8529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pt-BR" sz="28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pt-BR" sz="28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𝒏</m:t>
                          </m:r>
                        </m:sub>
                      </m:sSub>
                      <m:r>
                        <a:rPr lang="pt-BR" sz="28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pt-BR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𝒏</m:t>
                          </m:r>
                          <m:r>
                            <a:rPr lang="pt-BR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.(</m:t>
                          </m:r>
                          <m:r>
                            <a:rPr lang="pt-BR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𝒏</m:t>
                          </m:r>
                          <m:r>
                            <a:rPr lang="pt-BR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pt-BR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pt-BR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pt-BR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pt-BR" sz="3200" dirty="0"/>
              </a:p>
            </p:txBody>
          </p:sp>
        </mc:Choice>
        <mc:Fallback xmlns="">
          <p:sp>
            <p:nvSpPr>
              <p:cNvPr id="16" name="Retângu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6340" y="3826645"/>
                <a:ext cx="2697533" cy="85292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96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</p:bld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2420</TotalTime>
  <Words>1270</Words>
  <Application>Microsoft Office PowerPoint</Application>
  <PresentationFormat>Apresentação na tela (16:9)</PresentationFormat>
  <Paragraphs>276</Paragraphs>
  <Slides>39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39</vt:i4>
      </vt:variant>
    </vt:vector>
  </HeadingPairs>
  <TitlesOfParts>
    <vt:vector size="49" baseType="lpstr">
      <vt:lpstr>Microsoft YaHei</vt:lpstr>
      <vt:lpstr>Arial</vt:lpstr>
      <vt:lpstr>Calibri</vt:lpstr>
      <vt:lpstr>Cambria Math</vt:lpstr>
      <vt:lpstr>Segoe UI</vt:lpstr>
      <vt:lpstr>Times New Roman</vt:lpstr>
      <vt:lpstr>Verdana</vt:lpstr>
      <vt:lpstr>Wingdings</vt:lpstr>
      <vt:lpstr>Tema do Office</vt:lpstr>
      <vt:lpstr>Microsoft Equation 3.0</vt:lpstr>
      <vt:lpstr>Universidade Federal do Tocantins – UFT Campus Universitário de Araguaína Curso de Licenciatura em Matemática PIBID – Subprojeto de Matemática Centro de Ensino Médio Paulo Freire</vt:lpstr>
      <vt:lpstr>Apresentação</vt:lpstr>
      <vt:lpstr>Programa Institucional de Bolsa de Iniciação a Docência.</vt:lpstr>
      <vt:lpstr>Apresentação do PowerPoint</vt:lpstr>
      <vt:lpstr>PROGRESSÃO ARITMÉTICA  E GEOMÉTRICA   </vt:lpstr>
      <vt:lpstr>Apresentação do PowerPoint</vt:lpstr>
      <vt:lpstr>Apresentação do PowerPoint</vt:lpstr>
      <vt:lpstr>Apresentação do PowerPoint</vt:lpstr>
      <vt:lpstr>Apresentação do PowerPoint</vt:lpstr>
      <vt:lpstr>Sequência de Fibonacci</vt:lpstr>
      <vt:lpstr>Segue o seguinte problema:</vt:lpstr>
      <vt:lpstr>Apresentação do PowerPoint</vt:lpstr>
      <vt:lpstr>Apresentação do PowerPoint</vt:lpstr>
      <vt:lpstr>Apresentação do PowerPoint</vt:lpstr>
      <vt:lpstr>Apresentação do PowerPoint</vt:lpstr>
      <vt:lpstr>Progressão aritmética (P.A.)</vt:lpstr>
      <vt:lpstr>Exemplos</vt:lpstr>
      <vt:lpstr>Tipos de P.A.</vt:lpstr>
      <vt:lpstr>Apresentação do PowerPoint</vt:lpstr>
      <vt:lpstr>Apresentação do PowerPoint</vt:lpstr>
      <vt:lpstr>Soma dos termos de uma P.A. </vt:lpstr>
      <vt:lpstr>Apresentação do PowerPoint</vt:lpstr>
      <vt:lpstr>Apresentação do PowerPoint</vt:lpstr>
      <vt:lpstr>PROGRESSÃO ARITMÉTICA  E GEOMÉTRICA   </vt:lpstr>
      <vt:lpstr>Apresentação do PowerPoint</vt:lpstr>
      <vt:lpstr>Apresentação do PowerPoint</vt:lpstr>
      <vt:lpstr>Progressão Geométrica (P.G.)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Exemplos 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Universidade Federal do Tocantins – UFT Campus Universitário de Araguaína Curso de Licenciatura em Matemática</dc:title>
  <dc:creator>Marcones Sousa Almeida</dc:creator>
  <cp:lastModifiedBy>Eliscleia</cp:lastModifiedBy>
  <cp:revision>184</cp:revision>
  <cp:lastPrinted>1601-01-01T00:00:00Z</cp:lastPrinted>
  <dcterms:created xsi:type="dcterms:W3CDTF">2014-08-16T01:04:55Z</dcterms:created>
  <dcterms:modified xsi:type="dcterms:W3CDTF">2015-08-28T12:33:45Z</dcterms:modified>
</cp:coreProperties>
</file>