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59" r:id="rId6"/>
    <p:sldId id="271" r:id="rId7"/>
    <p:sldId id="266" r:id="rId8"/>
    <p:sldId id="272" r:id="rId9"/>
    <p:sldId id="273" r:id="rId10"/>
    <p:sldId id="267" r:id="rId11"/>
    <p:sldId id="274" r:id="rId12"/>
    <p:sldId id="264" r:id="rId13"/>
    <p:sldId id="261" r:id="rId14"/>
    <p:sldId id="262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horne-moorends.gov.uk/images/links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1.istockphoto.com/file_thumbview_approve/440031/2/istockphoto_440031_risky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 smtClean="0">
                <a:solidFill>
                  <a:schemeClr val="tx1"/>
                </a:solidFill>
              </a:rPr>
              <a:t>Writing</a:t>
            </a:r>
            <a:br>
              <a:rPr lang="en-GB" sz="6000" dirty="0" smtClean="0">
                <a:solidFill>
                  <a:schemeClr val="tx1"/>
                </a:solidFill>
              </a:rPr>
            </a:br>
            <a:r>
              <a:rPr lang="en-GB" sz="6000" dirty="0" smtClean="0">
                <a:solidFill>
                  <a:schemeClr val="tx1"/>
                </a:solidFill>
              </a:rPr>
              <a:t>Transition Words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endParaRPr lang="en-GB" dirty="0" smtClean="0"/>
          </a:p>
          <a:p>
            <a:pPr algn="l"/>
            <a:endParaRPr lang="en-GB" dirty="0" smtClean="0">
              <a:latin typeface="+mj-lt"/>
            </a:endParaRPr>
          </a:p>
          <a:p>
            <a:pPr algn="l"/>
            <a:endParaRPr lang="en-GB" dirty="0">
              <a:latin typeface="+mj-lt"/>
            </a:endParaRPr>
          </a:p>
          <a:p>
            <a:pPr algn="l"/>
            <a:r>
              <a:rPr lang="en-GB" dirty="0" smtClean="0">
                <a:latin typeface="+mj-lt"/>
              </a:rPr>
              <a:t>Azad A. </a:t>
            </a:r>
            <a:r>
              <a:rPr lang="en-GB" dirty="0" err="1" smtClean="0">
                <a:latin typeface="+mj-lt"/>
              </a:rPr>
              <a:t>Muhammed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82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Information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Moreover,</a:t>
            </a:r>
          </a:p>
          <a:p>
            <a:pPr marL="0" indent="0">
              <a:buNone/>
            </a:pPr>
            <a:r>
              <a:rPr lang="en-GB" dirty="0" smtClean="0"/>
              <a:t>Additionally,</a:t>
            </a:r>
          </a:p>
          <a:p>
            <a:pPr marL="0" indent="0">
              <a:buNone/>
            </a:pPr>
            <a:r>
              <a:rPr lang="en-GB" dirty="0" smtClean="0"/>
              <a:t>Furthermore,</a:t>
            </a:r>
          </a:p>
          <a:p>
            <a:pPr marL="0" indent="0">
              <a:buNone/>
            </a:pPr>
            <a:r>
              <a:rPr lang="en-GB" dirty="0" smtClean="0"/>
              <a:t>And,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Also,</a:t>
            </a:r>
          </a:p>
          <a:p>
            <a:pPr marL="0" indent="0">
              <a:buNone/>
            </a:pPr>
            <a:r>
              <a:rPr lang="en-GB" dirty="0" smtClean="0"/>
              <a:t>Another way is /was </a:t>
            </a:r>
          </a:p>
        </p:txBody>
      </p:sp>
    </p:spTree>
    <p:extLst>
      <p:ext uri="{BB962C8B-B14F-4D97-AF65-F5344CB8AC3E}">
        <p14:creationId xmlns:p14="http://schemas.microsoft.com/office/powerpoint/2010/main" val="8577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04800"/>
            <a:ext cx="8305800" cy="5794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200" b="1" u="sng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Joining Two Independent Clauses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143000"/>
            <a:ext cx="8839200" cy="1143000"/>
          </a:xfrm>
          <a:prstGeom prst="rect">
            <a:avLst/>
          </a:prstGeom>
        </p:spPr>
        <p:txBody>
          <a:bodyPr/>
          <a:lstStyle/>
          <a:p>
            <a:pPr marL="265113" indent="-265113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en-US" sz="2800" dirty="0">
                <a:latin typeface="+mn-lt"/>
              </a:rPr>
              <a:t>  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One way of joining </a:t>
            </a:r>
            <a:r>
              <a:rPr lang="en-US" sz="2800" b="1" i="1" dirty="0">
                <a:solidFill>
                  <a:schemeClr val="folHlink"/>
                </a:solidFill>
                <a:latin typeface="+mn-lt"/>
              </a:rPr>
              <a:t>two independent clauses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 is with a semicolon, a transition, and a comma.</a:t>
            </a:r>
          </a:p>
          <a:p>
            <a:pPr marL="265113" indent="-265113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lnSpc>
                <a:spcPct val="9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066800" y="3878263"/>
            <a:ext cx="2209800" cy="7699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 b="1" dirty="0" smtClean="0">
                <a:latin typeface="Times New Roman" pitchFamily="18" charset="0"/>
              </a:rPr>
              <a:t>Alan </a:t>
            </a:r>
            <a:r>
              <a:rPr lang="en-US" sz="2200" b="1" dirty="0">
                <a:latin typeface="Times New Roman" pitchFamily="18" charset="0"/>
              </a:rPr>
              <a:t>is a great swimmer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638800" y="3954463"/>
            <a:ext cx="2514600" cy="7699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he’s very good at scuba diving.</a:t>
            </a: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2667000" y="2971800"/>
            <a:ext cx="1219200" cy="838200"/>
          </a:xfrm>
          <a:custGeom>
            <a:avLst/>
            <a:gdLst>
              <a:gd name="T0" fmla="*/ 0 w 768"/>
              <a:gd name="T1" fmla="*/ 1330642282 h 528"/>
              <a:gd name="T2" fmla="*/ 193548017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429000" y="2341563"/>
            <a:ext cx="2362200" cy="477837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>
                <a:solidFill>
                  <a:schemeClr val="folHlink"/>
                </a:solidFill>
                <a:latin typeface="Times New Roman" pitchFamily="18" charset="0"/>
              </a:rPr>
              <a:t>;furthermore,</a:t>
            </a:r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 flipV="1">
            <a:off x="5181600" y="3048000"/>
            <a:ext cx="1066800" cy="762000"/>
          </a:xfrm>
          <a:custGeom>
            <a:avLst/>
            <a:gdLst>
              <a:gd name="T0" fmla="*/ 0 w 768"/>
              <a:gd name="T1" fmla="*/ 1099704398 h 528"/>
              <a:gd name="T2" fmla="*/ 148185209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1066800" y="5297488"/>
            <a:ext cx="7162800" cy="862012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>
                <a:solidFill>
                  <a:schemeClr val="tx2"/>
                </a:solidFill>
                <a:latin typeface="Times New Roman" pitchFamily="18" charset="0"/>
              </a:rPr>
              <a:t>Marcos is a great swimmer</a:t>
            </a:r>
            <a:r>
              <a:rPr lang="en-US" sz="2500" b="1">
                <a:solidFill>
                  <a:schemeClr val="folHlink"/>
                </a:solidFill>
                <a:latin typeface="Times New Roman" pitchFamily="18" charset="0"/>
              </a:rPr>
              <a:t>; furthermore,</a:t>
            </a:r>
            <a:r>
              <a:rPr lang="en-US" sz="25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500" b="1">
                <a:solidFill>
                  <a:schemeClr val="tx2"/>
                </a:solidFill>
                <a:latin typeface="Times New Roman" pitchFamily="18" charset="0"/>
              </a:rPr>
              <a:t>he’s very good at scuba diving.</a:t>
            </a:r>
          </a:p>
        </p:txBody>
      </p:sp>
      <p:pic>
        <p:nvPicPr>
          <p:cNvPr id="11" name="Picture 17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9988"/>
            <a:ext cx="21336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4267200" y="2971800"/>
            <a:ext cx="609600" cy="609600"/>
          </a:xfrm>
          <a:prstGeom prst="plus">
            <a:avLst>
              <a:gd name="adj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" name="Picture 20" descr="C:\WINDOWS\Profiles\lumanr\Application Data\Microsoft\Media Catalog\Downloaded Clips\cl71\j028278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19288"/>
            <a:ext cx="205740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3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  <p:bldP spid="4" grpId="0" animBg="1" autoUpdateAnimBg="0"/>
      <p:bldP spid="5" grpId="0" animBg="1" autoUpdateAnimBg="0"/>
      <p:bldP spid="6" grpId="0" animBg="1"/>
      <p:bldP spid="7" grpId="0" animBg="1" autoUpdateAnimBg="0"/>
      <p:bldP spid="8" grpId="0" animBg="1"/>
      <p:bldP spid="9" grpId="0" animBg="1" autoUpdateAnimBg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Example:</a:t>
            </a:r>
            <a:br>
              <a:rPr lang="en-GB" sz="2600" dirty="0" smtClean="0"/>
            </a:b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For example,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In general,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Particularly,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For instance,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In particular,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33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3600" dirty="0" smtClean="0">
                <a:solidFill>
                  <a:prstClr val="black"/>
                </a:solidFill>
                <a:ea typeface="+mn-ea"/>
                <a:cs typeface="+mn-cs"/>
              </a:rPr>
              <a:t>Cause and Effect</a:t>
            </a: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Therefore,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So,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As,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Because,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Since,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Thus,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As a result,</a:t>
            </a:r>
          </a:p>
        </p:txBody>
      </p:sp>
    </p:spTree>
    <p:extLst>
      <p:ext uri="{BB962C8B-B14F-4D97-AF65-F5344CB8AC3E}">
        <p14:creationId xmlns:p14="http://schemas.microsoft.com/office/powerpoint/2010/main" val="41457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GB" sz="4000" dirty="0" smtClean="0"/>
              <a:t>Concluding Ideas</a:t>
            </a:r>
            <a:r>
              <a:rPr lang="en-GB" sz="2600" dirty="0" smtClean="0"/>
              <a:t> 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In conclusion,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To summarize,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To sum up,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To recap,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Finally,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Therefore,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That is why,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 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2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533400" y="320675"/>
            <a:ext cx="80010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100" dirty="0">
                <a:latin typeface="Verdana" pitchFamily="34" charset="0"/>
              </a:rPr>
              <a:t>Eliminating computer viruses on your computer is not very difficult. There are a few things you can do.  </a:t>
            </a:r>
            <a:r>
              <a:rPr lang="en-US" sz="2100" b="1" dirty="0">
                <a:latin typeface="Verdana" pitchFamily="34" charset="0"/>
              </a:rPr>
              <a:t>First, </a:t>
            </a:r>
            <a:r>
              <a:rPr lang="en-US" sz="2100" dirty="0">
                <a:latin typeface="Verdana" pitchFamily="34" charset="0"/>
              </a:rPr>
              <a:t>turn on Windows Firewall. To do this, go to the Control Panel, </a:t>
            </a:r>
            <a:r>
              <a:rPr lang="en-US" sz="2100" b="1" dirty="0">
                <a:latin typeface="Verdana" pitchFamily="34" charset="0"/>
              </a:rPr>
              <a:t>and</a:t>
            </a:r>
            <a:r>
              <a:rPr lang="en-US" sz="2100" dirty="0">
                <a:latin typeface="Verdana" pitchFamily="34" charset="0"/>
              </a:rPr>
              <a:t> click on Windows Firewall.  </a:t>
            </a:r>
            <a:r>
              <a:rPr lang="en-US" sz="2100" b="1" dirty="0">
                <a:latin typeface="Verdana" pitchFamily="34" charset="0"/>
              </a:rPr>
              <a:t>When</a:t>
            </a:r>
            <a:r>
              <a:rPr lang="en-US" sz="2100" dirty="0">
                <a:latin typeface="Verdana" pitchFamily="34" charset="0"/>
              </a:rPr>
              <a:t> the window pops up, you should click on the button next to “Turn Firewall on.”   </a:t>
            </a:r>
            <a:r>
              <a:rPr lang="en-US" sz="2100" b="1" dirty="0">
                <a:latin typeface="Verdana" pitchFamily="34" charset="0"/>
              </a:rPr>
              <a:t>Next, </a:t>
            </a:r>
            <a:r>
              <a:rPr lang="en-US" sz="2100" dirty="0">
                <a:latin typeface="Verdana" pitchFamily="34" charset="0"/>
              </a:rPr>
              <a:t>download a good anti-virus program, like Kaspersky, Norton, or </a:t>
            </a:r>
            <a:r>
              <a:rPr lang="en-US" sz="2100" dirty="0" err="1">
                <a:latin typeface="Verdana" pitchFamily="34" charset="0"/>
              </a:rPr>
              <a:t>Avast</a:t>
            </a:r>
            <a:r>
              <a:rPr lang="en-US" sz="2100" dirty="0">
                <a:latin typeface="Verdana" pitchFamily="34" charset="0"/>
              </a:rPr>
              <a:t>. </a:t>
            </a:r>
            <a:r>
              <a:rPr lang="en-US" sz="2100" b="1" dirty="0">
                <a:latin typeface="Verdana" pitchFamily="34" charset="0"/>
              </a:rPr>
              <a:t>Before you run it, </a:t>
            </a:r>
            <a:r>
              <a:rPr lang="en-US" sz="2100" dirty="0">
                <a:latin typeface="Verdana" pitchFamily="34" charset="0"/>
              </a:rPr>
              <a:t>make sure you shut down all programs, </a:t>
            </a:r>
            <a:r>
              <a:rPr lang="en-US" sz="2100" b="1" dirty="0">
                <a:latin typeface="Verdana" pitchFamily="34" charset="0"/>
              </a:rPr>
              <a:t>and also</a:t>
            </a:r>
            <a:r>
              <a:rPr lang="en-US" sz="2100" dirty="0">
                <a:latin typeface="Verdana" pitchFamily="34" charset="0"/>
              </a:rPr>
              <a:t> disconnect from the Internet </a:t>
            </a:r>
            <a:r>
              <a:rPr lang="en-US" sz="2100" b="1" dirty="0">
                <a:latin typeface="Verdana" pitchFamily="34" charset="0"/>
              </a:rPr>
              <a:t>because</a:t>
            </a:r>
            <a:r>
              <a:rPr lang="en-US" sz="2100" dirty="0">
                <a:latin typeface="Verdana" pitchFamily="34" charset="0"/>
              </a:rPr>
              <a:t> some viruses can deliberately interfere with anti-virus programs by getting help from the Internet. </a:t>
            </a:r>
            <a:r>
              <a:rPr lang="en-US" sz="2100" b="1" dirty="0">
                <a:latin typeface="Verdana" pitchFamily="34" charset="0"/>
              </a:rPr>
              <a:t>Now, </a:t>
            </a:r>
            <a:r>
              <a:rPr lang="en-US" sz="2100" dirty="0">
                <a:latin typeface="Verdana" pitchFamily="34" charset="0"/>
              </a:rPr>
              <a:t>run a full scan with the program. </a:t>
            </a:r>
            <a:r>
              <a:rPr lang="en-US" sz="2100" b="1" dirty="0">
                <a:latin typeface="Verdana" pitchFamily="34" charset="0"/>
              </a:rPr>
              <a:t>When the scan is finished, </a:t>
            </a:r>
            <a:r>
              <a:rPr lang="en-US" sz="2100" dirty="0">
                <a:latin typeface="Verdana" pitchFamily="34" charset="0"/>
              </a:rPr>
              <a:t>follow the recommendations of the program to delete or quarantine any viruses it finds. </a:t>
            </a:r>
            <a:r>
              <a:rPr lang="en-US" sz="2100" b="1" dirty="0">
                <a:latin typeface="Verdana" pitchFamily="34" charset="0"/>
              </a:rPr>
              <a:t>But before you delete any files, </a:t>
            </a:r>
            <a:r>
              <a:rPr lang="en-US" sz="2100" dirty="0">
                <a:latin typeface="Verdana" pitchFamily="34" charset="0"/>
              </a:rPr>
              <a:t>back up your registry and make a restore point. This is important. </a:t>
            </a:r>
            <a:r>
              <a:rPr lang="en-US" sz="2100" b="1" dirty="0">
                <a:latin typeface="Verdana" pitchFamily="34" charset="0"/>
              </a:rPr>
              <a:t>For example,</a:t>
            </a:r>
            <a:r>
              <a:rPr lang="en-US" sz="2100" dirty="0">
                <a:latin typeface="Verdana" pitchFamily="34" charset="0"/>
              </a:rPr>
              <a:t> I once forgot to do this and deleted an important file by accident, </a:t>
            </a:r>
            <a:r>
              <a:rPr lang="en-US" sz="2100" b="1" dirty="0">
                <a:latin typeface="Verdana" pitchFamily="34" charset="0"/>
              </a:rPr>
              <a:t>so</a:t>
            </a:r>
            <a:r>
              <a:rPr lang="en-US" sz="2100" dirty="0">
                <a:latin typeface="Verdana" pitchFamily="34" charset="0"/>
              </a:rPr>
              <a:t> I had to reinstall everything on my computer. </a:t>
            </a:r>
            <a:r>
              <a:rPr lang="en-US" sz="2100" b="1" dirty="0">
                <a:latin typeface="Verdana" pitchFamily="34" charset="0"/>
              </a:rPr>
              <a:t>If these steps do not work</a:t>
            </a:r>
            <a:r>
              <a:rPr lang="en-US" sz="2100" dirty="0">
                <a:latin typeface="Verdana" pitchFamily="34" charset="0"/>
              </a:rPr>
              <a:t>, consult with a professional computer technician.</a:t>
            </a:r>
          </a:p>
        </p:txBody>
      </p:sp>
    </p:spTree>
    <p:extLst>
      <p:ext uri="{BB962C8B-B14F-4D97-AF65-F5344CB8AC3E}">
        <p14:creationId xmlns:p14="http://schemas.microsoft.com/office/powerpoint/2010/main" val="3487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762000" y="846138"/>
            <a:ext cx="7620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2300">
                <a:latin typeface="Verdana" pitchFamily="34" charset="0"/>
              </a:rPr>
              <a:t>Students who write academic essays need to provide effective transitions.  Transitions allow writers to connect the main ideas that are present in an essay.  </a:t>
            </a:r>
            <a:r>
              <a:rPr lang="en-US" sz="2300" b="1">
                <a:latin typeface="Verdana" pitchFamily="34" charset="0"/>
              </a:rPr>
              <a:t>For example</a:t>
            </a:r>
            <a:r>
              <a:rPr lang="en-US" sz="2300">
                <a:latin typeface="Verdana" pitchFamily="34" charset="0"/>
              </a:rPr>
              <a:t>, by using conjunctive adverbs and other introductory elements, a writer  can connect one sentence to the next.  </a:t>
            </a:r>
            <a:r>
              <a:rPr lang="en-US" sz="2300" b="1">
                <a:latin typeface="Verdana" pitchFamily="34" charset="0"/>
              </a:rPr>
              <a:t>Moreover</a:t>
            </a:r>
            <a:r>
              <a:rPr lang="en-US" sz="2300">
                <a:latin typeface="Verdana" pitchFamily="34" charset="0"/>
              </a:rPr>
              <a:t>, the use of these words will make the writing more fluent and less choppy.  </a:t>
            </a:r>
            <a:r>
              <a:rPr lang="en-US" sz="2300" b="1">
                <a:latin typeface="Verdana" pitchFamily="34" charset="0"/>
              </a:rPr>
              <a:t>Unfortunately</a:t>
            </a:r>
            <a:r>
              <a:rPr lang="en-US" sz="2300">
                <a:latin typeface="Verdana" pitchFamily="34" charset="0"/>
              </a:rPr>
              <a:t>, students often fail to use effective transitions, and, </a:t>
            </a:r>
            <a:r>
              <a:rPr lang="en-US" sz="2300" b="1">
                <a:latin typeface="Verdana" pitchFamily="34" charset="0"/>
              </a:rPr>
              <a:t>as a result</a:t>
            </a:r>
            <a:r>
              <a:rPr lang="en-US" sz="2300">
                <a:latin typeface="Verdana" pitchFamily="34" charset="0"/>
              </a:rPr>
              <a:t>, the essay comes across as disconnected. </a:t>
            </a:r>
            <a:r>
              <a:rPr lang="en-US" sz="2300" b="1">
                <a:latin typeface="Verdana" pitchFamily="34" charset="0"/>
              </a:rPr>
              <a:t>To avoid this</a:t>
            </a:r>
            <a:r>
              <a:rPr lang="en-US" sz="2300">
                <a:latin typeface="Verdana" pitchFamily="34" charset="0"/>
              </a:rPr>
              <a:t>, writers should always be aware of the need to connect both sentences and paragraphs together, and they should strive to find creative ways to do so. </a:t>
            </a:r>
          </a:p>
        </p:txBody>
      </p:sp>
    </p:spTree>
    <p:extLst>
      <p:ext uri="{BB962C8B-B14F-4D97-AF65-F5344CB8AC3E}">
        <p14:creationId xmlns:p14="http://schemas.microsoft.com/office/powerpoint/2010/main" val="12968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b="1" u="sng" dirty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Transition words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524000"/>
            <a:ext cx="8305800" cy="2057400"/>
          </a:xfrm>
          <a:prstGeom prst="rect">
            <a:avLst/>
          </a:prstGeom>
        </p:spPr>
        <p:txBody>
          <a:bodyPr/>
          <a:lstStyle/>
          <a:p>
            <a:pPr marL="265113" indent="-265113" algn="just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US" sz="2800" dirty="0"/>
              <a:t>Transition words and phrases are used to connect sentences together  </a:t>
            </a:r>
            <a:r>
              <a:rPr lang="en-US" sz="2800" dirty="0" smtClean="0"/>
              <a:t>,or </a:t>
            </a:r>
            <a:r>
              <a:rPr lang="en-US" sz="2800" dirty="0"/>
              <a:t>relate ideas to one other. </a:t>
            </a:r>
            <a:endParaRPr lang="en-GB" dirty="0"/>
          </a:p>
          <a:p>
            <a:pPr marL="265113" indent="-265113" algn="just"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en-US" sz="2800" dirty="0" smtClean="0">
                <a:solidFill>
                  <a:schemeClr val="tx2"/>
                </a:solidFill>
                <a:latin typeface="+mn-lt"/>
              </a:rPr>
              <a:t>A 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transition word directly tells the reader the</a:t>
            </a:r>
          </a:p>
          <a:p>
            <a:pPr algn="just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en-US" sz="2800" dirty="0">
                <a:solidFill>
                  <a:schemeClr val="tx2"/>
                </a:solidFill>
                <a:latin typeface="+mn-lt"/>
              </a:rPr>
              <a:t>logical relationship between one idea and another idea.</a:t>
            </a:r>
          </a:p>
          <a:p>
            <a:pPr marL="265113" indent="-265113" algn="just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solidFill>
                <a:schemeClr val="tx2"/>
              </a:solidFill>
              <a:latin typeface="+mn-lt"/>
            </a:endParaRPr>
          </a:p>
          <a:p>
            <a:pPr marL="265113" indent="-265113" algn="just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34832" y="5476059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>
                <a:latin typeface="Times New Roman" pitchFamily="18" charset="0"/>
              </a:rPr>
              <a:t>Idea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268685" y="5449389"/>
            <a:ext cx="21336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 dirty="0">
                <a:latin typeface="Times New Roman" pitchFamily="18" charset="0"/>
              </a:rPr>
              <a:t>Idea</a:t>
            </a: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101632" y="4295503"/>
            <a:ext cx="1219200" cy="838200"/>
          </a:xfrm>
          <a:custGeom>
            <a:avLst/>
            <a:gdLst>
              <a:gd name="T0" fmla="*/ 0 w 768"/>
              <a:gd name="T1" fmla="*/ 1330642282 h 528"/>
              <a:gd name="T2" fmla="*/ 193548017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516086" y="3469277"/>
            <a:ext cx="2133600" cy="4953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 dirty="0">
                <a:solidFill>
                  <a:schemeClr val="folHlink"/>
                </a:solidFill>
                <a:latin typeface="Times New Roman" pitchFamily="18" charset="0"/>
              </a:rPr>
              <a:t>Transition</a:t>
            </a: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flipV="1">
            <a:off x="5436096" y="4509120"/>
            <a:ext cx="1066800" cy="762000"/>
          </a:xfrm>
          <a:custGeom>
            <a:avLst/>
            <a:gdLst>
              <a:gd name="T0" fmla="*/ 0 w 768"/>
              <a:gd name="T1" fmla="*/ 1099704398 h 528"/>
              <a:gd name="T2" fmla="*/ 148185209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  <p:bldP spid="4" grpId="0" animBg="1" autoUpdateAnimBg="0"/>
      <p:bldP spid="5" grpId="0" animBg="1" autoUpdateAnimBg="0"/>
      <p:bldP spid="6" grpId="0" animBg="1"/>
      <p:bldP spid="7" grpId="0" animBg="1" autoUpdateAnimBg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762000"/>
            <a:ext cx="8229600" cy="6556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What are transition words? </a:t>
            </a: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>
                <a:latin typeface="+mn-lt"/>
              </a:rPr>
              <a:t>Transitions link sentences and paragraphs together smoothly</a:t>
            </a:r>
            <a:r>
              <a:rPr lang="en-US" sz="2800" dirty="0" smtClean="0">
                <a:latin typeface="+mn-lt"/>
              </a:rPr>
              <a:t>…</a:t>
            </a: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en-US" sz="2800" dirty="0">
                <a:latin typeface="+mn-lt"/>
              </a:rPr>
              <a:t>  so there are no abrupt jumps </a:t>
            </a: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endParaRPr lang="en-US" sz="2800" dirty="0">
              <a:latin typeface="+mn-lt"/>
            </a:endParaRPr>
          </a:p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endParaRPr lang="en-US" sz="2800" dirty="0">
              <a:latin typeface="+mn-lt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 bwMode="auto">
          <a:xfrm>
            <a:off x="533400" y="4876800"/>
            <a:ext cx="525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91440"/>
          <a:lstStyle/>
          <a:p>
            <a:pPr marL="265113" indent="-265113"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en-US" sz="2800" dirty="0">
                <a:latin typeface="+mn-lt"/>
              </a:rPr>
              <a:t> or breaks between ideas</a:t>
            </a:r>
          </a:p>
        </p:txBody>
      </p:sp>
      <p:pic>
        <p:nvPicPr>
          <p:cNvPr id="14341" name="Picture 10" descr="link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735513"/>
            <a:ext cx="2457450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2" descr="istockphoto_440031_risk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2743200"/>
            <a:ext cx="22637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91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762000" y="762000"/>
            <a:ext cx="762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>
                <a:latin typeface="Verdana" pitchFamily="34" charset="0"/>
              </a:rPr>
              <a:t>Time/Chronology/Sequence</a:t>
            </a: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609600" y="1492250"/>
            <a:ext cx="39624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>
                <a:latin typeface="Verdana" pitchFamily="34" charset="0"/>
              </a:rPr>
              <a:t>A</a:t>
            </a:r>
            <a:r>
              <a:rPr lang="en-US" sz="2800" dirty="0" smtClean="0">
                <a:latin typeface="Verdana" pitchFamily="34" charset="0"/>
              </a:rPr>
              <a:t>s </a:t>
            </a:r>
            <a:r>
              <a:rPr lang="en-US" sz="2800" dirty="0">
                <a:latin typeface="Verdana" pitchFamily="34" charset="0"/>
              </a:rPr>
              <a:t>soon </a:t>
            </a:r>
            <a:r>
              <a:rPr lang="en-US" sz="2800" dirty="0" smtClean="0">
                <a:latin typeface="Verdana" pitchFamily="34" charset="0"/>
              </a:rPr>
              <a:t>as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After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Before</a:t>
            </a:r>
            <a:endParaRPr lang="en-US" sz="2800" dirty="0">
              <a:latin typeface="Verdana" pitchFamily="34" charset="0"/>
            </a:endParaRPr>
          </a:p>
          <a:p>
            <a:pPr eaLnBrk="1" hangingPunct="1"/>
            <a:r>
              <a:rPr lang="en-US" sz="2800" dirty="0">
                <a:latin typeface="Verdana" pitchFamily="34" charset="0"/>
              </a:rPr>
              <a:t>S</a:t>
            </a:r>
            <a:r>
              <a:rPr lang="en-US" sz="2800" dirty="0" smtClean="0">
                <a:latin typeface="Verdana" pitchFamily="34" charset="0"/>
              </a:rPr>
              <a:t>ince</a:t>
            </a:r>
            <a:endParaRPr lang="en-US" sz="2800" dirty="0">
              <a:latin typeface="Verdana" pitchFamily="34" charset="0"/>
            </a:endParaRP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When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While</a:t>
            </a:r>
            <a:endParaRPr lang="en-US" sz="2800" dirty="0">
              <a:latin typeface="Verdana" pitchFamily="34" charset="0"/>
            </a:endParaRP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Once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First, second, third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Finally, </a:t>
            </a:r>
          </a:p>
          <a:p>
            <a:pPr eaLnBrk="1" hangingPunct="1"/>
            <a:r>
              <a:rPr lang="en-US" sz="2800" dirty="0">
                <a:latin typeface="Verdana" pitchFamily="34" charset="0"/>
              </a:rPr>
              <a:t>Then</a:t>
            </a:r>
          </a:p>
          <a:p>
            <a:pPr eaLnBrk="1" hangingPunct="1"/>
            <a:r>
              <a:rPr lang="en-US" sz="2800" dirty="0" smtClean="0">
                <a:latin typeface="Verdana" pitchFamily="34" charset="0"/>
              </a:rPr>
              <a:t>Next</a:t>
            </a:r>
            <a:endParaRPr lang="en-US" sz="2800" dirty="0">
              <a:latin typeface="Verdana" pitchFamily="34" charset="0"/>
            </a:endParaRPr>
          </a:p>
          <a:p>
            <a:pPr eaLnBrk="1" hangingPunct="1"/>
            <a:endParaRPr lang="en-US" sz="2800" dirty="0">
              <a:latin typeface="Verdana" pitchFamily="34" charset="0"/>
            </a:endParaRPr>
          </a:p>
          <a:p>
            <a:pPr eaLnBrk="1" hangingPunct="1"/>
            <a:endParaRPr lang="en-US" sz="2800" dirty="0">
              <a:latin typeface="Verdana" pitchFamily="34" charset="0"/>
            </a:endParaRP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4724400" y="1492250"/>
            <a:ext cx="3962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28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9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indent="-274320">
              <a:spcBef>
                <a:spcPct val="20000"/>
              </a:spcBef>
            </a:pP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tr-TR" sz="4400" b="1" dirty="0">
                <a:solidFill>
                  <a:prstClr val="black"/>
                </a:solidFill>
              </a:rPr>
              <a:t>SIMILARITIES</a:t>
            </a:r>
            <a:br>
              <a:rPr lang="tr-TR" sz="4400" b="1" dirty="0">
                <a:solidFill>
                  <a:prstClr val="black"/>
                </a:solidFill>
              </a:rPr>
            </a:b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r-TR" sz="2800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</a:rPr>
              <a:t>similar to</a:t>
            </a:r>
            <a:r>
              <a:rPr lang="en-US" sz="2800" dirty="0">
                <a:solidFill>
                  <a:prstClr val="black"/>
                </a:solidFill>
              </a:rPr>
              <a:t/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2800" dirty="0">
                <a:solidFill>
                  <a:prstClr val="black"/>
                </a:solidFill>
              </a:rPr>
              <a:t>Example:   Spring weather in </a:t>
            </a:r>
            <a:r>
              <a:rPr lang="en-US" sz="2800" dirty="0" err="1">
                <a:solidFill>
                  <a:prstClr val="black"/>
                </a:solidFill>
              </a:rPr>
              <a:t>Sulaimani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b="1" dirty="0">
                <a:solidFill>
                  <a:prstClr val="black"/>
                </a:solidFill>
              </a:rPr>
              <a:t>is similar to</a:t>
            </a:r>
            <a:r>
              <a:rPr lang="en-US" sz="2800" dirty="0">
                <a:solidFill>
                  <a:prstClr val="black"/>
                </a:solidFill>
              </a:rPr>
              <a:t> spring weather in </a:t>
            </a:r>
            <a:r>
              <a:rPr lang="en-GB" sz="2800" dirty="0" err="1">
                <a:solidFill>
                  <a:prstClr val="black"/>
                </a:solidFill>
              </a:rPr>
              <a:t>Duhok</a:t>
            </a:r>
            <a:r>
              <a:rPr lang="en-US" sz="2800" dirty="0">
                <a:solidFill>
                  <a:prstClr val="black"/>
                </a:solidFill>
              </a:rPr>
              <a:t>.</a:t>
            </a:r>
            <a:endParaRPr lang="tr-TR" sz="28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</a:rPr>
              <a:t>both</a:t>
            </a:r>
            <a:r>
              <a:rPr lang="en-US" sz="2800" dirty="0">
                <a:solidFill>
                  <a:prstClr val="black"/>
                </a:solidFill>
              </a:rPr>
              <a:t/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2800" dirty="0">
                <a:solidFill>
                  <a:prstClr val="black"/>
                </a:solidFill>
              </a:rPr>
              <a:t>Example:   </a:t>
            </a:r>
            <a:r>
              <a:rPr lang="en-US" sz="2800" b="1" dirty="0">
                <a:solidFill>
                  <a:prstClr val="black"/>
                </a:solidFill>
              </a:rPr>
              <a:t>Both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GB" sz="2800" dirty="0" err="1">
                <a:solidFill>
                  <a:prstClr val="black"/>
                </a:solidFill>
              </a:rPr>
              <a:t>Sulaimani</a:t>
            </a:r>
            <a:r>
              <a:rPr lang="en-US" sz="2800" dirty="0">
                <a:solidFill>
                  <a:prstClr val="black"/>
                </a:solidFill>
              </a:rPr>
              <a:t> and </a:t>
            </a:r>
            <a:r>
              <a:rPr lang="en-US" sz="2800" dirty="0" err="1">
                <a:solidFill>
                  <a:prstClr val="black"/>
                </a:solidFill>
              </a:rPr>
              <a:t>Duhok</a:t>
            </a:r>
            <a:r>
              <a:rPr lang="en-US" sz="2800" dirty="0">
                <a:solidFill>
                  <a:prstClr val="black"/>
                </a:solidFill>
              </a:rPr>
              <a:t> have rain in the spring.</a:t>
            </a:r>
            <a:endParaRPr lang="tr-TR" sz="28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prstClr val="black"/>
                </a:solidFill>
              </a:rPr>
              <a:t>too</a:t>
            </a:r>
            <a:r>
              <a:rPr lang="en-US" sz="2800" dirty="0">
                <a:solidFill>
                  <a:prstClr val="black"/>
                </a:solidFill>
              </a:rPr>
              <a:t/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2800" dirty="0">
                <a:solidFill>
                  <a:prstClr val="black"/>
                </a:solidFill>
              </a:rPr>
              <a:t>Example:  </a:t>
            </a:r>
            <a:r>
              <a:rPr lang="en-GB" sz="2800" dirty="0" err="1">
                <a:solidFill>
                  <a:prstClr val="black"/>
                </a:solidFill>
              </a:rPr>
              <a:t>Duhok</a:t>
            </a:r>
            <a:r>
              <a:rPr lang="en-US" sz="2800" dirty="0">
                <a:solidFill>
                  <a:prstClr val="black"/>
                </a:solidFill>
              </a:rPr>
              <a:t> has a rainy spring season, </a:t>
            </a:r>
            <a:r>
              <a:rPr lang="en-US" sz="2800" b="1" dirty="0">
                <a:solidFill>
                  <a:prstClr val="black"/>
                </a:solidFill>
              </a:rPr>
              <a:t>too</a:t>
            </a:r>
            <a:r>
              <a:rPr lang="en-US" sz="2800" dirty="0">
                <a:solidFill>
                  <a:prstClr val="black"/>
                </a:solidFill>
              </a:rPr>
              <a:t>. </a:t>
            </a:r>
            <a:endParaRPr lang="tr-TR" sz="28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</a:rPr>
              <a:t>as well</a:t>
            </a:r>
            <a:r>
              <a:rPr lang="en-US" sz="2800" dirty="0">
                <a:solidFill>
                  <a:prstClr val="black"/>
                </a:solidFill>
              </a:rPr>
              <a:t/>
            </a:r>
            <a:br>
              <a:rPr lang="en-US" sz="2800" dirty="0">
                <a:solidFill>
                  <a:prstClr val="black"/>
                </a:solidFill>
              </a:rPr>
            </a:br>
            <a:r>
              <a:rPr lang="en-US" sz="2800" dirty="0">
                <a:solidFill>
                  <a:prstClr val="black"/>
                </a:solidFill>
              </a:rPr>
              <a:t>Example:   </a:t>
            </a:r>
            <a:r>
              <a:rPr lang="en-GB" sz="2800" dirty="0" err="1">
                <a:solidFill>
                  <a:prstClr val="black"/>
                </a:solidFill>
              </a:rPr>
              <a:t>Sulaimani</a:t>
            </a:r>
            <a:r>
              <a:rPr lang="en-US" sz="2800" dirty="0">
                <a:solidFill>
                  <a:prstClr val="black"/>
                </a:solidFill>
              </a:rPr>
              <a:t> has rainy spring season, </a:t>
            </a:r>
            <a:r>
              <a:rPr lang="en-US" sz="2800" b="1" dirty="0">
                <a:solidFill>
                  <a:prstClr val="black"/>
                </a:solidFill>
                <a:latin typeface="Century Schoolbook"/>
              </a:rPr>
              <a:t>as well</a:t>
            </a:r>
            <a:r>
              <a:rPr lang="en-US" sz="2800" dirty="0">
                <a:solidFill>
                  <a:prstClr val="black"/>
                </a:solidFill>
                <a:latin typeface="Century Schoolbook"/>
              </a:rPr>
              <a:t>,</a:t>
            </a:r>
            <a:endParaRPr lang="en-US" sz="28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en-GB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671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Similarities: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Likewise</a:t>
            </a:r>
          </a:p>
          <a:p>
            <a:r>
              <a:rPr lang="en-GB" dirty="0" smtClean="0"/>
              <a:t>Compared to</a:t>
            </a:r>
          </a:p>
          <a:p>
            <a:r>
              <a:rPr lang="en-GB" dirty="0" smtClean="0"/>
              <a:t>As -------as</a:t>
            </a:r>
          </a:p>
          <a:p>
            <a:r>
              <a:rPr lang="en-GB" dirty="0" smtClean="0"/>
              <a:t>And</a:t>
            </a:r>
          </a:p>
          <a:p>
            <a:r>
              <a:rPr lang="en-GB" dirty="0" smtClean="0"/>
              <a:t>The same as </a:t>
            </a:r>
          </a:p>
          <a:p>
            <a:r>
              <a:rPr lang="en-GB" dirty="0" smtClean="0"/>
              <a:t>Similarly </a:t>
            </a:r>
          </a:p>
          <a:p>
            <a:r>
              <a:rPr lang="en-GB" dirty="0" smtClean="0"/>
              <a:t>Like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3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</a:rPr>
              <a:t>on </a:t>
            </a:r>
            <a:r>
              <a:rPr lang="en-US" b="1" dirty="0">
                <a:solidFill>
                  <a:prstClr val="black"/>
                </a:solidFill>
              </a:rPr>
              <a:t>the other hand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US" b="1" dirty="0">
                <a:solidFill>
                  <a:prstClr val="black"/>
                </a:solidFill>
              </a:rPr>
              <a:t>On the other hand</a:t>
            </a:r>
            <a:r>
              <a:rPr lang="en-US" dirty="0">
                <a:solidFill>
                  <a:prstClr val="black"/>
                </a:solidFill>
              </a:rPr>
              <a:t>, winter is much colder in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GB" dirty="0">
                <a:solidFill>
                  <a:prstClr val="black"/>
                </a:solidFill>
              </a:rPr>
              <a:t>.</a:t>
            </a:r>
            <a:endParaRPr lang="tr-T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</a:rPr>
              <a:t>however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US" b="1" dirty="0">
                <a:solidFill>
                  <a:prstClr val="black"/>
                </a:solidFill>
              </a:rPr>
              <a:t>However</a:t>
            </a:r>
            <a:r>
              <a:rPr lang="en-US" dirty="0">
                <a:solidFill>
                  <a:prstClr val="black"/>
                </a:solidFill>
              </a:rPr>
              <a:t>, winter is much colder in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US" dirty="0">
                <a:solidFill>
                  <a:prstClr val="black"/>
                </a:solidFill>
              </a:rPr>
              <a:t>.</a:t>
            </a:r>
            <a:endParaRPr lang="tr-T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</a:rPr>
              <a:t>but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GB" dirty="0" err="1">
                <a:solidFill>
                  <a:prstClr val="black"/>
                </a:solidFill>
              </a:rPr>
              <a:t>Dohuk</a:t>
            </a:r>
            <a:r>
              <a:rPr lang="en-US" dirty="0">
                <a:solidFill>
                  <a:prstClr val="black"/>
                </a:solidFill>
              </a:rPr>
              <a:t> has a mild winter, </a:t>
            </a:r>
            <a:r>
              <a:rPr lang="en-US" b="1" dirty="0">
                <a:solidFill>
                  <a:prstClr val="black"/>
                </a:solidFill>
              </a:rPr>
              <a:t>but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US" dirty="0">
                <a:solidFill>
                  <a:prstClr val="black"/>
                </a:solidFill>
              </a:rPr>
              <a:t> has a cold one. </a:t>
            </a:r>
            <a:endParaRPr lang="tr-T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</a:rPr>
              <a:t>in contrast to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US" b="1" dirty="0">
                <a:solidFill>
                  <a:prstClr val="black"/>
                </a:solidFill>
              </a:rPr>
              <a:t>In contrast to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Dohuk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US" dirty="0">
                <a:solidFill>
                  <a:prstClr val="black"/>
                </a:solidFill>
              </a:rPr>
              <a:t> has a cold winter.</a:t>
            </a:r>
            <a:endParaRPr lang="tr-T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</a:rPr>
              <a:t>differs from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b="1" dirty="0">
                <a:solidFill>
                  <a:prstClr val="black"/>
                </a:solidFill>
              </a:rPr>
              <a:t>differs from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Duhok</a:t>
            </a:r>
            <a:r>
              <a:rPr lang="en-US" dirty="0">
                <a:solidFill>
                  <a:prstClr val="black"/>
                </a:solidFill>
              </a:rPr>
              <a:t> by having a cold winter. </a:t>
            </a:r>
            <a:endParaRPr lang="tr-T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</a:rPr>
              <a:t>while</a:t>
            </a: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Example:   </a:t>
            </a:r>
            <a:r>
              <a:rPr lang="en-US" b="1" dirty="0">
                <a:solidFill>
                  <a:prstClr val="black"/>
                </a:solidFill>
              </a:rPr>
              <a:t>While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Dohuk</a:t>
            </a:r>
            <a:r>
              <a:rPr lang="en-US" dirty="0">
                <a:solidFill>
                  <a:prstClr val="black"/>
                </a:solidFill>
              </a:rPr>
              <a:t> has a mild winter, </a:t>
            </a:r>
            <a:r>
              <a:rPr lang="en-GB" dirty="0" err="1">
                <a:solidFill>
                  <a:prstClr val="black"/>
                </a:solidFill>
              </a:rPr>
              <a:t>Sulaimani</a:t>
            </a:r>
            <a:r>
              <a:rPr lang="en-US" dirty="0">
                <a:solidFill>
                  <a:prstClr val="black"/>
                </a:solidFill>
              </a:rPr>
              <a:t> has a cold winter.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9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Not the same as </a:t>
            </a:r>
          </a:p>
          <a:p>
            <a:pPr marL="0" indent="0">
              <a:buNone/>
            </a:pPr>
            <a:r>
              <a:rPr lang="en-GB" dirty="0" smtClean="0"/>
              <a:t>Unlike</a:t>
            </a:r>
          </a:p>
          <a:p>
            <a:pPr marL="0" indent="0">
              <a:buNone/>
            </a:pPr>
            <a:r>
              <a:rPr lang="en-GB" dirty="0" smtClean="0"/>
              <a:t>In contrast</a:t>
            </a:r>
          </a:p>
          <a:p>
            <a:pPr marL="0" indent="0">
              <a:buNone/>
            </a:pPr>
            <a:r>
              <a:rPr lang="en-GB" dirty="0" smtClean="0"/>
              <a:t>Whereas</a:t>
            </a:r>
          </a:p>
          <a:p>
            <a:pPr marL="0" indent="0">
              <a:buNone/>
            </a:pPr>
            <a:r>
              <a:rPr lang="en-GB" dirty="0" smtClean="0"/>
              <a:t>Not as ------ as</a:t>
            </a:r>
          </a:p>
          <a:p>
            <a:pPr marL="0" indent="0">
              <a:buNone/>
            </a:pPr>
            <a:r>
              <a:rPr lang="en-GB" dirty="0" smtClean="0"/>
              <a:t>However</a:t>
            </a:r>
          </a:p>
          <a:p>
            <a:pPr marL="0" indent="0">
              <a:buNone/>
            </a:pPr>
            <a:r>
              <a:rPr lang="en-GB" dirty="0" smtClean="0"/>
              <a:t>On the other hand</a:t>
            </a:r>
          </a:p>
          <a:p>
            <a:pPr marL="0" indent="0">
              <a:buNone/>
            </a:pPr>
            <a:r>
              <a:rPr lang="en-GB" dirty="0" smtClean="0"/>
              <a:t>But </a:t>
            </a:r>
          </a:p>
          <a:p>
            <a:pPr marL="0" indent="0">
              <a:buNone/>
            </a:pPr>
            <a:r>
              <a:rPr lang="en-GB" dirty="0" smtClean="0"/>
              <a:t>Yet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2"/>
          <p:cNvSpPr>
            <a:spLocks noChangeArrowheads="1"/>
          </p:cNvSpPr>
          <p:nvPr/>
        </p:nvSpPr>
        <p:spPr bwMode="auto">
          <a:xfrm>
            <a:off x="3505200" y="1219200"/>
            <a:ext cx="1676400" cy="6096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b="1" u="sng" dirty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Example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33400" y="3254375"/>
            <a:ext cx="3429000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 b="1" dirty="0" smtClean="0">
                <a:latin typeface="Times New Roman" pitchFamily="18" charset="0"/>
              </a:rPr>
              <a:t>Alan </a:t>
            </a:r>
            <a:r>
              <a:rPr lang="en-US" sz="2200" b="1" dirty="0">
                <a:latin typeface="Times New Roman" pitchFamily="18" charset="0"/>
              </a:rPr>
              <a:t>loves to go swimming in the ocean.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105400" y="3254375"/>
            <a:ext cx="3505200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200" b="1" dirty="0">
                <a:latin typeface="Times New Roman" pitchFamily="18" charset="0"/>
              </a:rPr>
              <a:t>his parents won’t allow him to do that.</a:t>
            </a: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362200" y="1905000"/>
            <a:ext cx="1219200" cy="838200"/>
          </a:xfrm>
          <a:custGeom>
            <a:avLst/>
            <a:gdLst>
              <a:gd name="T0" fmla="*/ 0 w 768"/>
              <a:gd name="T1" fmla="*/ 1330642282 h 528"/>
              <a:gd name="T2" fmla="*/ 193548017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276600" y="1295400"/>
            <a:ext cx="2133600" cy="477838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500" b="1">
                <a:solidFill>
                  <a:schemeClr val="folHlink"/>
                </a:solidFill>
                <a:latin typeface="Times New Roman" pitchFamily="18" charset="0"/>
              </a:rPr>
              <a:t>;however,</a:t>
            </a: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 flipV="1">
            <a:off x="4800600" y="1905000"/>
            <a:ext cx="1066800" cy="762000"/>
          </a:xfrm>
          <a:custGeom>
            <a:avLst/>
            <a:gdLst>
              <a:gd name="T0" fmla="*/ 0 w 768"/>
              <a:gd name="T1" fmla="*/ 1099704398 h 528"/>
              <a:gd name="T2" fmla="*/ 1481852098 w 768"/>
              <a:gd name="T3" fmla="*/ 0 h 528"/>
              <a:gd name="T4" fmla="*/ 0 60000 65536"/>
              <a:gd name="T5" fmla="*/ 0 60000 65536"/>
              <a:gd name="T6" fmla="*/ 0 w 768"/>
              <a:gd name="T7" fmla="*/ 0 h 528"/>
              <a:gd name="T8" fmla="*/ 768 w 768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8" h="528">
                <a:moveTo>
                  <a:pt x="0" y="528"/>
                </a:moveTo>
                <a:cubicBezTo>
                  <a:pt x="320" y="308"/>
                  <a:pt x="640" y="88"/>
                  <a:pt x="768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09600" y="4722813"/>
            <a:ext cx="8001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folHlink"/>
                </a:solidFill>
                <a:latin typeface="Tahoma" pitchFamily="34" charset="0"/>
              </a:rPr>
              <a:t>The transition, </a:t>
            </a:r>
            <a:r>
              <a:rPr lang="en-US" sz="2800" b="1" i="1" u="sng">
                <a:solidFill>
                  <a:schemeClr val="tx2"/>
                </a:solidFill>
                <a:latin typeface="Tahoma" pitchFamily="34" charset="0"/>
              </a:rPr>
              <a:t>however</a:t>
            </a:r>
            <a:r>
              <a:rPr lang="en-US" sz="2800">
                <a:solidFill>
                  <a:schemeClr val="folHlink"/>
                </a:solidFill>
                <a:latin typeface="Tahoma" pitchFamily="34" charset="0"/>
              </a:rPr>
              <a:t>, tells that the logical relationship between the two ideas is contrast.</a:t>
            </a:r>
          </a:p>
        </p:txBody>
      </p:sp>
      <p:pic>
        <p:nvPicPr>
          <p:cNvPr id="11" name="Picture 13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30338"/>
            <a:ext cx="235743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C:\WINDOWS\Profiles\lumanr\Application Data\Microsoft\Media Catalog\Downloaded Clips\cl1f\j007878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30338"/>
            <a:ext cx="235743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16"/>
          <p:cNvSpPr>
            <a:spLocks noChangeArrowheads="1"/>
          </p:cNvSpPr>
          <p:nvPr/>
        </p:nvSpPr>
        <p:spPr bwMode="auto">
          <a:xfrm>
            <a:off x="6553200" y="1143000"/>
            <a:ext cx="1828800" cy="1600200"/>
          </a:xfrm>
          <a:custGeom>
            <a:avLst/>
            <a:gdLst>
              <a:gd name="T0" fmla="*/ 2147483647 w 21600"/>
              <a:gd name="T1" fmla="*/ 0 h 21600"/>
              <a:gd name="T2" fmla="*/ 1919715727 w 21600"/>
              <a:gd name="T3" fmla="*/ 1286060717 h 21600"/>
              <a:gd name="T4" fmla="*/ 0 w 21600"/>
              <a:gd name="T5" fmla="*/ 2147483647 h 21600"/>
              <a:gd name="T6" fmla="*/ 191971572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12860607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6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8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 autoUpdateAnimBg="0"/>
      <p:bldP spid="5" grpId="0" animBg="1" autoUpdateAnimBg="0"/>
      <p:bldP spid="6" grpId="0" animBg="1"/>
      <p:bldP spid="7" grpId="0" animBg="1" autoUpdateAnimBg="0"/>
      <p:bldP spid="8" grpId="0" animBg="1"/>
      <p:bldP spid="9" grpId="0" autoUpdateAnimBg="0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</TotalTime>
  <Words>346</Words>
  <Application>Microsoft Office PowerPoint</Application>
  <PresentationFormat>On-screen Show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Writing Transition Words</vt:lpstr>
      <vt:lpstr>PowerPoint Presentation</vt:lpstr>
      <vt:lpstr>PowerPoint Presentation</vt:lpstr>
      <vt:lpstr>PowerPoint Presentation</vt:lpstr>
      <vt:lpstr>       SIMILARITIES </vt:lpstr>
      <vt:lpstr>Similarities: </vt:lpstr>
      <vt:lpstr>Differences:</vt:lpstr>
      <vt:lpstr>Differences</vt:lpstr>
      <vt:lpstr>PowerPoint Presentation</vt:lpstr>
      <vt:lpstr>Additional Information </vt:lpstr>
      <vt:lpstr>PowerPoint Presentation</vt:lpstr>
      <vt:lpstr>Example: </vt:lpstr>
      <vt:lpstr>  Cause and Effect </vt:lpstr>
      <vt:lpstr>Concluding Ideas 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</dc:title>
  <dc:creator>CEX</dc:creator>
  <cp:lastModifiedBy>CEX</cp:lastModifiedBy>
  <cp:revision>70</cp:revision>
  <dcterms:created xsi:type="dcterms:W3CDTF">2012-11-20T05:18:22Z</dcterms:created>
  <dcterms:modified xsi:type="dcterms:W3CDTF">2015-03-02T09:32:54Z</dcterms:modified>
</cp:coreProperties>
</file>