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2" r:id="rId1"/>
  </p:sldMasterIdLst>
  <p:notesMasterIdLst>
    <p:notesMasterId r:id="rId16"/>
  </p:notesMasterIdLst>
  <p:sldIdLst>
    <p:sldId id="317" r:id="rId2"/>
    <p:sldId id="309" r:id="rId3"/>
    <p:sldId id="310" r:id="rId4"/>
    <p:sldId id="291" r:id="rId5"/>
    <p:sldId id="311" r:id="rId6"/>
    <p:sldId id="315" r:id="rId7"/>
    <p:sldId id="303" r:id="rId8"/>
    <p:sldId id="304" r:id="rId9"/>
    <p:sldId id="306" r:id="rId10"/>
    <p:sldId id="313" r:id="rId11"/>
    <p:sldId id="307" r:id="rId12"/>
    <p:sldId id="314" r:id="rId13"/>
    <p:sldId id="316" r:id="rId14"/>
    <p:sldId id="308" r:id="rId15"/>
  </p:sldIdLst>
  <p:sldSz cx="9144000" cy="6858000" type="screen4x3"/>
  <p:notesSz cx="6858000" cy="9144000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rgbClr val="FFFF00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FFFF00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FFFF00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FFFF00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FFFF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rgbClr val="FFFF00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rgbClr val="FFFF00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rgbClr val="FFFF00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rgbClr val="FFFF00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  <a:srgbClr val="99FF66"/>
    <a:srgbClr val="00FFFF"/>
    <a:srgbClr val="66FF33"/>
    <a:srgbClr val="FFCC66"/>
    <a:srgbClr val="FF9933"/>
    <a:srgbClr val="006600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84" autoAdjust="0"/>
    <p:restoredTop sz="92624" autoAdjust="0"/>
  </p:normalViewPr>
  <p:slideViewPr>
    <p:cSldViewPr>
      <p:cViewPr>
        <p:scale>
          <a:sx n="77" d="100"/>
          <a:sy n="77" d="100"/>
        </p:scale>
        <p:origin x="-379" y="11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728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Haga clic para modificar el estilo de texto del patrón</a:t>
            </a:r>
          </a:p>
          <a:p>
            <a:pPr lvl="1"/>
            <a:r>
              <a:rPr lang="es-ES_tradnl" noProof="0" smtClean="0"/>
              <a:t>Segundo nivel</a:t>
            </a:r>
          </a:p>
          <a:p>
            <a:pPr lvl="2"/>
            <a:r>
              <a:rPr lang="es-ES_tradnl" noProof="0" smtClean="0"/>
              <a:t>Tercer nivel</a:t>
            </a:r>
          </a:p>
          <a:p>
            <a:pPr lvl="3"/>
            <a:r>
              <a:rPr lang="es-ES_tradnl" noProof="0" smtClean="0"/>
              <a:t>Cuarto nivel</a:t>
            </a:r>
          </a:p>
          <a:p>
            <a:pPr lvl="4"/>
            <a:r>
              <a:rPr lang="es-ES_tradnl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7AD2A4E2-8B9D-4F37-8B2B-C9047094CE1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839844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DA17C-9554-42DA-B1B7-4AAFD62D30D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59AE3-1DE6-4C83-91EC-549F98994DD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A7527-72E4-4E57-B393-E8C241680574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BF335-BEB4-4DBF-A14B-2F7FF446298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59C9D-7241-496C-85C0-B8C612A72D0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5C372-5F7F-451C-B0AD-DB238240AA1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01C7A-B362-4E2C-9571-86F1976B873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0EDC4-7D27-40EB-AEBD-3911E25356B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0BD55-CCEE-404F-B921-AF1B6184DAE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3B748-0324-46A2-AF32-C1031E7FB91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D6080-301A-42A4-96C1-CA4DA0A5D88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27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 smtClean="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142A7DFD-F4C5-4511-94D4-9913E226B8A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95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428860" y="6434150"/>
            <a:ext cx="6400800" cy="423850"/>
          </a:xfrm>
        </p:spPr>
        <p:txBody>
          <a:bodyPr>
            <a:noAutofit/>
          </a:bodyPr>
          <a:lstStyle/>
          <a:p>
            <a:r>
              <a:rPr lang="es-ES" sz="2000" dirty="0" smtClean="0"/>
              <a:t>Lic. Norma </a:t>
            </a:r>
            <a:r>
              <a:rPr lang="es-ES" sz="2000" dirty="0" err="1" smtClean="0"/>
              <a:t>Yalila</a:t>
            </a:r>
            <a:r>
              <a:rPr lang="es-ES" sz="2000" dirty="0" smtClean="0"/>
              <a:t> Casanova S</a:t>
            </a:r>
            <a:endParaRPr lang="es-ES" sz="2000" dirty="0"/>
          </a:p>
        </p:txBody>
      </p:sp>
      <p:pic>
        <p:nvPicPr>
          <p:cNvPr id="4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290"/>
            <a:ext cx="8782050" cy="2714644"/>
          </a:xfrm>
          <a:prstGeom prst="rect">
            <a:avLst/>
          </a:prstGeom>
        </p:spPr>
      </p:pic>
      <p:pic>
        <p:nvPicPr>
          <p:cNvPr id="5" name="Picture 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50" y="5195845"/>
            <a:ext cx="1238250" cy="16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1" descr="Descripción: Logo JUBILEO 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5500702"/>
            <a:ext cx="1945701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500034" y="3214686"/>
            <a:ext cx="7715303" cy="1477328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3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DOCTRINA </a:t>
            </a:r>
            <a:r>
              <a:rPr lang="es-ES_tradnl" sz="36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SOCIAL DE LA IGLESIA </a:t>
            </a:r>
            <a:r>
              <a:rPr lang="es-ES_tradnl" sz="3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 algn="ctr">
              <a:spcBef>
                <a:spcPct val="50000"/>
              </a:spcBef>
              <a:defRPr/>
            </a:pPr>
            <a:r>
              <a:rPr lang="es-ES_tradnl" sz="3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Principios y Valores permanentes</a:t>
            </a:r>
            <a:endParaRPr lang="es-ES_tradnl" sz="36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8" name="Text Box 6"/>
          <p:cNvSpPr txBox="1">
            <a:spLocks noChangeArrowheads="1"/>
          </p:cNvSpPr>
          <p:nvPr/>
        </p:nvSpPr>
        <p:spPr bwMode="auto">
          <a:xfrm>
            <a:off x="285720" y="285728"/>
            <a:ext cx="67627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3600" b="1" dirty="0" smtClean="0">
                <a:solidFill>
                  <a:schemeClr val="bg1"/>
                </a:solidFill>
              </a:rPr>
              <a:t>Solidaridad </a:t>
            </a:r>
            <a:r>
              <a:rPr lang="es-ES_tradnl" sz="3600" b="1" dirty="0">
                <a:solidFill>
                  <a:schemeClr val="bg1"/>
                </a:solidFill>
              </a:rPr>
              <a:t>y “subsidiariedad”</a:t>
            </a:r>
            <a:endParaRPr lang="es-ES_tradnl" sz="3600" dirty="0">
              <a:solidFill>
                <a:schemeClr val="bg1"/>
              </a:solidFill>
            </a:endParaRPr>
          </a:p>
        </p:txBody>
      </p:sp>
      <p:sp>
        <p:nvSpPr>
          <p:cNvPr id="64519" name="Text Box 7"/>
          <p:cNvSpPr txBox="1">
            <a:spLocks noChangeArrowheads="1"/>
          </p:cNvSpPr>
          <p:nvPr/>
        </p:nvSpPr>
        <p:spPr bwMode="auto">
          <a:xfrm>
            <a:off x="357158" y="1285860"/>
            <a:ext cx="8572560" cy="10772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4625" indent="-174625">
              <a:spcBef>
                <a:spcPct val="50000"/>
              </a:spcBef>
              <a:buFontTx/>
              <a:buChar char="•"/>
            </a:pPr>
            <a:r>
              <a:rPr lang="es-ES_tradnl" sz="3200" i="1" dirty="0">
                <a:solidFill>
                  <a:schemeClr val="bg1"/>
                </a:solidFill>
              </a:rPr>
              <a:t>Solidaridad</a:t>
            </a:r>
            <a:r>
              <a:rPr lang="es-ES_tradnl" sz="3200" dirty="0">
                <a:solidFill>
                  <a:schemeClr val="bg1"/>
                </a:solidFill>
              </a:rPr>
              <a:t>: toda persona está indisolublemente ligada al destino (suerte) de la sociedad...</a:t>
            </a:r>
          </a:p>
        </p:txBody>
      </p:sp>
      <p:sp>
        <p:nvSpPr>
          <p:cNvPr id="64520" name="Text Box 8"/>
          <p:cNvSpPr txBox="1">
            <a:spLocks noChangeArrowheads="1"/>
          </p:cNvSpPr>
          <p:nvPr/>
        </p:nvSpPr>
        <p:spPr bwMode="auto">
          <a:xfrm>
            <a:off x="214282" y="4143380"/>
            <a:ext cx="8424863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4625" indent="-174625">
              <a:spcBef>
                <a:spcPct val="50000"/>
              </a:spcBef>
              <a:buFontTx/>
              <a:buChar char="•"/>
            </a:pPr>
            <a:r>
              <a:rPr lang="es-ES_tradnl" sz="3200" i="1" dirty="0">
                <a:solidFill>
                  <a:schemeClr val="bg1"/>
                </a:solidFill>
              </a:rPr>
              <a:t>Subsidiariedad</a:t>
            </a:r>
            <a:r>
              <a:rPr lang="es-ES_tradnl" sz="3200" dirty="0">
                <a:solidFill>
                  <a:schemeClr val="bg1"/>
                </a:solidFill>
              </a:rPr>
              <a:t>: para proteger a las comunidades locales y a los grupos intermedios del peligro de perder su legítima autonomía...</a:t>
            </a:r>
          </a:p>
        </p:txBody>
      </p:sp>
      <p:sp>
        <p:nvSpPr>
          <p:cNvPr id="64522" name="Text Box 10"/>
          <p:cNvSpPr txBox="1">
            <a:spLocks noChangeArrowheads="1"/>
          </p:cNvSpPr>
          <p:nvPr/>
        </p:nvSpPr>
        <p:spPr bwMode="auto">
          <a:xfrm>
            <a:off x="642910" y="2428868"/>
            <a:ext cx="6762750" cy="175432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 dirty="0" smtClean="0"/>
              <a:t>Concepción </a:t>
            </a:r>
            <a:r>
              <a:rPr lang="es-ES_tradnl" b="1" dirty="0"/>
              <a:t>orgánica de la vida </a:t>
            </a:r>
            <a:r>
              <a:rPr lang="es-ES_tradnl" b="1" dirty="0" smtClean="0"/>
              <a:t>socia: </a:t>
            </a:r>
            <a:r>
              <a:rPr lang="es-ES_tradnl" dirty="0" smtClean="0"/>
              <a:t>La sociedad debe basarse en el dinamismo interno de sus miembros (su inteligencia y voluntad libre),</a:t>
            </a:r>
          </a:p>
          <a:p>
            <a:pPr>
              <a:spcBef>
                <a:spcPct val="50000"/>
              </a:spcBef>
            </a:pPr>
            <a:endParaRPr lang="es-ES_tradnl" dirty="0"/>
          </a:p>
        </p:txBody>
      </p:sp>
      <p:pic>
        <p:nvPicPr>
          <p:cNvPr id="14" name="Picture 8" descr="CMEN0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58214" y="285728"/>
            <a:ext cx="563562" cy="1143000"/>
          </a:xfrm>
          <a:prstGeom prst="rect">
            <a:avLst/>
          </a:prstGeom>
          <a:gradFill rotWithShape="0">
            <a:gsLst>
              <a:gs pos="0">
                <a:srgbClr val="CCFFFF"/>
              </a:gs>
              <a:gs pos="100000">
                <a:srgbClr val="0000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</p:pic>
      <p:pic>
        <p:nvPicPr>
          <p:cNvPr id="15" name="Picture 16" descr="solidarida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96" y="2428868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8" grpId="0" autoUpdateAnimBg="0"/>
      <p:bldP spid="64519" grpId="0" autoUpdateAnimBg="0"/>
      <p:bldP spid="64520" grpId="0" autoUpdateAnimBg="0"/>
      <p:bldP spid="64522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395288" y="115888"/>
            <a:ext cx="67627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 b="1" dirty="0" smtClean="0">
                <a:solidFill>
                  <a:schemeClr val="bg1"/>
                </a:solidFill>
              </a:rPr>
              <a:t>Participación</a:t>
            </a:r>
            <a:endParaRPr lang="es-ES_tradnl" sz="2800" dirty="0">
              <a:solidFill>
                <a:schemeClr val="bg1"/>
              </a:solidFill>
            </a:endParaRPr>
          </a:p>
        </p:txBody>
      </p:sp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107950" y="620713"/>
            <a:ext cx="6192838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4625" indent="-174625">
              <a:spcBef>
                <a:spcPct val="50000"/>
              </a:spcBef>
              <a:buFontTx/>
              <a:buChar char="•"/>
            </a:pPr>
            <a:r>
              <a:rPr lang="es-ES_tradnl" dirty="0">
                <a:solidFill>
                  <a:schemeClr val="bg1"/>
                </a:solidFill>
              </a:rPr>
              <a:t>La sociedad necesita la participación justa, proporcionada y responsable de todos los miembros y sectores en la vida social, económica, política y cultural...</a:t>
            </a:r>
          </a:p>
        </p:txBody>
      </p:sp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428596" y="3643314"/>
            <a:ext cx="7561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 dirty="0" smtClean="0">
                <a:solidFill>
                  <a:schemeClr val="bg1"/>
                </a:solidFill>
              </a:rPr>
              <a:t>Estructuras </a:t>
            </a:r>
            <a:r>
              <a:rPr lang="es-ES_tradnl" b="1" dirty="0">
                <a:solidFill>
                  <a:schemeClr val="bg1"/>
                </a:solidFill>
              </a:rPr>
              <a:t>humanas y comunidad de personas</a:t>
            </a:r>
            <a:endParaRPr lang="es-ES_tradnl" dirty="0">
              <a:solidFill>
                <a:schemeClr val="bg1"/>
              </a:solidFill>
            </a:endParaRPr>
          </a:p>
        </p:txBody>
      </p:sp>
      <p:pic>
        <p:nvPicPr>
          <p:cNvPr id="65541" name="Picture 5" descr="participaci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5963" y="263524"/>
            <a:ext cx="3168650" cy="316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2" name="Text Box 6"/>
          <p:cNvSpPr txBox="1">
            <a:spLocks noChangeArrowheads="1"/>
          </p:cNvSpPr>
          <p:nvPr/>
        </p:nvSpPr>
        <p:spPr bwMode="auto">
          <a:xfrm>
            <a:off x="214282" y="5429264"/>
            <a:ext cx="8643998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4625" indent="-174625">
              <a:spcBef>
                <a:spcPct val="50000"/>
              </a:spcBef>
              <a:buFontTx/>
              <a:buChar char="•"/>
            </a:pPr>
            <a:r>
              <a:rPr lang="es-ES_tradnl" sz="2800" dirty="0">
                <a:solidFill>
                  <a:schemeClr val="bg1"/>
                </a:solidFill>
              </a:rPr>
              <a:t>Es necesario superar la tensión entre la socialización y la personalización...</a:t>
            </a:r>
          </a:p>
        </p:txBody>
      </p:sp>
      <p:pic>
        <p:nvPicPr>
          <p:cNvPr id="65543" name="Picture 7" descr="CPEPL0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4214818"/>
            <a:ext cx="2819400" cy="1074737"/>
          </a:xfrm>
          <a:prstGeom prst="rect">
            <a:avLst/>
          </a:prstGeom>
          <a:gradFill rotWithShape="0">
            <a:gsLst>
              <a:gs pos="0">
                <a:srgbClr val="CCFFFF"/>
              </a:gs>
              <a:gs pos="100000">
                <a:srgbClr val="0000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8" grpId="0" autoUpdateAnimBg="0"/>
      <p:bldP spid="65539" grpId="0" autoUpdateAnimBg="0"/>
      <p:bldP spid="65540" grpId="0" autoUpdateAnimBg="0"/>
      <p:bldP spid="65542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6" name="Text Box 10"/>
          <p:cNvSpPr txBox="1">
            <a:spLocks noChangeArrowheads="1"/>
          </p:cNvSpPr>
          <p:nvPr/>
        </p:nvSpPr>
        <p:spPr bwMode="auto">
          <a:xfrm>
            <a:off x="571472" y="357166"/>
            <a:ext cx="75612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3600" b="1" dirty="0" smtClean="0">
                <a:solidFill>
                  <a:schemeClr val="bg1"/>
                </a:solidFill>
              </a:rPr>
              <a:t>Destino </a:t>
            </a:r>
            <a:r>
              <a:rPr lang="es-ES_tradnl" sz="3600" b="1" dirty="0">
                <a:solidFill>
                  <a:schemeClr val="bg1"/>
                </a:solidFill>
              </a:rPr>
              <a:t>universal de los bienes</a:t>
            </a:r>
            <a:endParaRPr lang="es-ES_tradnl" sz="3600" dirty="0">
              <a:solidFill>
                <a:schemeClr val="bg1"/>
              </a:solidFill>
            </a:endParaRPr>
          </a:p>
        </p:txBody>
      </p:sp>
      <p:sp>
        <p:nvSpPr>
          <p:cNvPr id="65547" name="Text Box 11"/>
          <p:cNvSpPr txBox="1">
            <a:spLocks noChangeArrowheads="1"/>
          </p:cNvSpPr>
          <p:nvPr/>
        </p:nvSpPr>
        <p:spPr bwMode="auto">
          <a:xfrm>
            <a:off x="0" y="1285860"/>
            <a:ext cx="5786446" cy="230832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4625" indent="-174625">
              <a:spcBef>
                <a:spcPct val="50000"/>
              </a:spcBef>
            </a:pPr>
            <a:r>
              <a:rPr lang="es-ES_tradnl" sz="3600" dirty="0">
                <a:solidFill>
                  <a:schemeClr val="bg1"/>
                </a:solidFill>
              </a:rPr>
              <a:t>Los bienes de la tierra están destinados al uso de todos los hombres, para satisfacer sus necesidades...</a:t>
            </a:r>
          </a:p>
        </p:txBody>
      </p:sp>
      <p:sp>
        <p:nvSpPr>
          <p:cNvPr id="65548" name="Text Box 12"/>
          <p:cNvSpPr txBox="1">
            <a:spLocks noChangeArrowheads="1"/>
          </p:cNvSpPr>
          <p:nvPr/>
        </p:nvSpPr>
        <p:spPr bwMode="auto">
          <a:xfrm>
            <a:off x="0" y="4572008"/>
            <a:ext cx="7342158" cy="24622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4625" indent="-174625">
              <a:spcBef>
                <a:spcPct val="50000"/>
              </a:spcBef>
            </a:pPr>
            <a:r>
              <a:rPr lang="es-ES_tradnl" sz="2800" dirty="0" smtClean="0">
                <a:solidFill>
                  <a:schemeClr val="bg1"/>
                </a:solidFill>
              </a:rPr>
              <a:t>Derecho </a:t>
            </a:r>
            <a:r>
              <a:rPr lang="es-ES_tradnl" sz="2800" dirty="0">
                <a:solidFill>
                  <a:schemeClr val="bg1"/>
                </a:solidFill>
              </a:rPr>
              <a:t>a la propiedad privada, con función social</a:t>
            </a:r>
            <a:r>
              <a:rPr lang="es-ES_tradnl" sz="2800" dirty="0" smtClean="0">
                <a:solidFill>
                  <a:schemeClr val="bg1"/>
                </a:solidFill>
              </a:rPr>
              <a:t>... Derecho subordinado al derecho al uso común, al destino universal de los bienes de la creación...</a:t>
            </a:r>
          </a:p>
          <a:p>
            <a:pPr marL="174625" indent="-174625">
              <a:spcBef>
                <a:spcPct val="50000"/>
              </a:spcBef>
            </a:pPr>
            <a:endParaRPr lang="es-ES_tradnl" sz="2800" dirty="0">
              <a:solidFill>
                <a:schemeClr val="bg1"/>
              </a:solidFill>
            </a:endParaRPr>
          </a:p>
        </p:txBody>
      </p:sp>
      <p:pic>
        <p:nvPicPr>
          <p:cNvPr id="65550" name="Picture 14" descr="frut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1428736"/>
            <a:ext cx="335755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55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5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55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5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5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55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55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6" grpId="0" autoUpdateAnimBg="0"/>
      <p:bldP spid="65547" grpId="0" autoUpdateAnimBg="0"/>
      <p:bldP spid="65548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5" name="Text Box 5"/>
          <p:cNvSpPr txBox="1">
            <a:spLocks noChangeArrowheads="1"/>
          </p:cNvSpPr>
          <p:nvPr/>
        </p:nvSpPr>
        <p:spPr bwMode="auto">
          <a:xfrm>
            <a:off x="0" y="214290"/>
            <a:ext cx="8858280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4625" indent="-174625">
              <a:spcBef>
                <a:spcPct val="50000"/>
              </a:spcBef>
            </a:pPr>
            <a:r>
              <a:rPr lang="es-ES_tradnl" sz="3600" i="1" dirty="0">
                <a:solidFill>
                  <a:schemeClr val="bg1"/>
                </a:solidFill>
              </a:rPr>
              <a:t>Los valores fundamentales</a:t>
            </a:r>
            <a:r>
              <a:rPr lang="es-ES_tradnl" sz="3600" dirty="0">
                <a:solidFill>
                  <a:schemeClr val="bg1"/>
                </a:solidFill>
              </a:rPr>
              <a:t>: </a:t>
            </a:r>
            <a:endParaRPr lang="es-ES_tradnl" sz="3600" dirty="0" smtClean="0">
              <a:solidFill>
                <a:schemeClr val="bg1"/>
              </a:solidFill>
            </a:endParaRPr>
          </a:p>
          <a:p>
            <a:pPr marL="174625" indent="-174625">
              <a:spcBef>
                <a:spcPct val="50000"/>
              </a:spcBef>
            </a:pPr>
            <a:r>
              <a:rPr lang="es-ES_tradnl" dirty="0" smtClean="0">
                <a:solidFill>
                  <a:schemeClr val="bg1"/>
                </a:solidFill>
              </a:rPr>
              <a:t>permiten </a:t>
            </a:r>
            <a:r>
              <a:rPr lang="es-ES_tradnl" dirty="0">
                <a:solidFill>
                  <a:schemeClr val="bg1"/>
                </a:solidFill>
              </a:rPr>
              <a:t>asumir y realizar los principios fundamentales...</a:t>
            </a:r>
          </a:p>
        </p:txBody>
      </p:sp>
      <p:sp>
        <p:nvSpPr>
          <p:cNvPr id="66566" name="Text Box 6"/>
          <p:cNvSpPr txBox="1">
            <a:spLocks noChangeArrowheads="1"/>
          </p:cNvSpPr>
          <p:nvPr/>
        </p:nvSpPr>
        <p:spPr bwMode="auto">
          <a:xfrm>
            <a:off x="0" y="1643050"/>
            <a:ext cx="9144000" cy="13234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63538" indent="-363538">
              <a:spcBef>
                <a:spcPct val="50000"/>
              </a:spcBef>
            </a:pPr>
            <a:r>
              <a:rPr lang="es-ES_tradnl" sz="4000" dirty="0">
                <a:solidFill>
                  <a:schemeClr val="bg1"/>
                </a:solidFill>
              </a:rPr>
              <a:t>a) </a:t>
            </a:r>
            <a:r>
              <a:rPr lang="es-ES_tradnl" sz="4000" i="1" dirty="0">
                <a:solidFill>
                  <a:schemeClr val="bg1"/>
                </a:solidFill>
              </a:rPr>
              <a:t>La verdad</a:t>
            </a:r>
            <a:r>
              <a:rPr lang="es-ES_tradnl" sz="4000" dirty="0">
                <a:solidFill>
                  <a:schemeClr val="bg1"/>
                </a:solidFill>
              </a:rPr>
              <a:t> (fundamento de la convivencia)...</a:t>
            </a:r>
          </a:p>
        </p:txBody>
      </p:sp>
      <p:sp>
        <p:nvSpPr>
          <p:cNvPr id="66567" name="Text Box 7"/>
          <p:cNvSpPr txBox="1">
            <a:spLocks noChangeArrowheads="1"/>
          </p:cNvSpPr>
          <p:nvPr/>
        </p:nvSpPr>
        <p:spPr bwMode="auto">
          <a:xfrm>
            <a:off x="0" y="5357826"/>
            <a:ext cx="8786842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63538" indent="-363538">
              <a:spcBef>
                <a:spcPct val="50000"/>
              </a:spcBef>
            </a:pPr>
            <a:r>
              <a:rPr lang="es-ES_tradnl" sz="3600" i="1" dirty="0">
                <a:solidFill>
                  <a:schemeClr val="bg1"/>
                </a:solidFill>
              </a:rPr>
              <a:t>b) La libertad</a:t>
            </a:r>
            <a:r>
              <a:rPr lang="es-ES_tradnl" sz="3600" dirty="0">
                <a:solidFill>
                  <a:schemeClr val="bg1"/>
                </a:solidFill>
              </a:rPr>
              <a:t> (en el respeto del bien común, y con un sólido contexto jurídico)</a:t>
            </a:r>
            <a:r>
              <a:rPr lang="es-ES_tradnl" sz="3600" i="1" dirty="0">
                <a:solidFill>
                  <a:schemeClr val="bg1"/>
                </a:solidFill>
              </a:rPr>
              <a:t>...</a:t>
            </a:r>
          </a:p>
        </p:txBody>
      </p:sp>
      <p:pic>
        <p:nvPicPr>
          <p:cNvPr id="66569" name="Picture 9" descr="liberta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3071810"/>
            <a:ext cx="2667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65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65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5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65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6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5" grpId="0" autoUpdateAnimBg="0"/>
      <p:bldP spid="66566" grpId="0" autoUpdateAnimBg="0"/>
      <p:bldP spid="66567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5" name="Text Box 5"/>
          <p:cNvSpPr txBox="1">
            <a:spLocks noChangeArrowheads="1"/>
          </p:cNvSpPr>
          <p:nvPr/>
        </p:nvSpPr>
        <p:spPr bwMode="auto">
          <a:xfrm>
            <a:off x="0" y="214290"/>
            <a:ext cx="885828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4625" indent="-174625">
              <a:spcBef>
                <a:spcPct val="50000"/>
              </a:spcBef>
            </a:pPr>
            <a:r>
              <a:rPr lang="es-ES_tradnl" sz="3600" i="1" dirty="0">
                <a:solidFill>
                  <a:schemeClr val="bg1"/>
                </a:solidFill>
              </a:rPr>
              <a:t>Los valores fundamentales</a:t>
            </a:r>
            <a:r>
              <a:rPr lang="es-ES_tradnl" sz="3600" dirty="0">
                <a:solidFill>
                  <a:schemeClr val="bg1"/>
                </a:solidFill>
              </a:rPr>
              <a:t>: </a:t>
            </a:r>
            <a:endParaRPr lang="es-ES_tradnl" sz="3600" dirty="0" smtClean="0">
              <a:solidFill>
                <a:schemeClr val="bg1"/>
              </a:solidFill>
            </a:endParaRPr>
          </a:p>
        </p:txBody>
      </p:sp>
      <p:sp>
        <p:nvSpPr>
          <p:cNvPr id="66568" name="Text Box 8"/>
          <p:cNvSpPr txBox="1">
            <a:spLocks noChangeArrowheads="1"/>
          </p:cNvSpPr>
          <p:nvPr/>
        </p:nvSpPr>
        <p:spPr bwMode="auto">
          <a:xfrm>
            <a:off x="0" y="1714488"/>
            <a:ext cx="9144000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63538" indent="-363538">
              <a:spcBef>
                <a:spcPct val="50000"/>
              </a:spcBef>
            </a:pPr>
            <a:r>
              <a:rPr lang="es-ES_tradnl" sz="2800" dirty="0">
                <a:solidFill>
                  <a:schemeClr val="bg1"/>
                </a:solidFill>
              </a:rPr>
              <a:t>c) </a:t>
            </a:r>
            <a:r>
              <a:rPr lang="es-ES_tradnl" sz="2800" i="1" dirty="0">
                <a:solidFill>
                  <a:schemeClr val="bg1"/>
                </a:solidFill>
              </a:rPr>
              <a:t>La justicia</a:t>
            </a:r>
            <a:r>
              <a:rPr lang="es-ES_tradnl" sz="2800" dirty="0">
                <a:solidFill>
                  <a:schemeClr val="bg1"/>
                </a:solidFill>
              </a:rPr>
              <a:t> (constante y firme voluntad de dar a Dios y al prójimo lo que les es debido = </a:t>
            </a:r>
            <a:r>
              <a:rPr lang="es-ES_tradnl" sz="2800" i="1" dirty="0">
                <a:solidFill>
                  <a:schemeClr val="bg1"/>
                </a:solidFill>
              </a:rPr>
              <a:t>lo justo</a:t>
            </a:r>
            <a:r>
              <a:rPr lang="es-ES_tradnl" sz="2800" dirty="0">
                <a:solidFill>
                  <a:schemeClr val="bg1"/>
                </a:solidFill>
              </a:rPr>
              <a:t>)...</a:t>
            </a:r>
          </a:p>
        </p:txBody>
      </p:sp>
      <p:sp>
        <p:nvSpPr>
          <p:cNvPr id="66570" name="Text Box 10"/>
          <p:cNvSpPr txBox="1">
            <a:spLocks noChangeArrowheads="1"/>
          </p:cNvSpPr>
          <p:nvPr/>
        </p:nvSpPr>
        <p:spPr bwMode="auto">
          <a:xfrm>
            <a:off x="214282" y="2928934"/>
            <a:ext cx="7143800" cy="457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63538" indent="-363538">
              <a:spcBef>
                <a:spcPct val="50000"/>
              </a:spcBef>
            </a:pPr>
            <a:r>
              <a:rPr lang="es-ES_tradnl" i="1" dirty="0">
                <a:solidFill>
                  <a:schemeClr val="bg1"/>
                </a:solidFill>
              </a:rPr>
              <a:t>Justicia conmutativa</a:t>
            </a:r>
            <a:r>
              <a:rPr lang="es-ES_tradnl" dirty="0">
                <a:solidFill>
                  <a:schemeClr val="bg1"/>
                </a:solidFill>
              </a:rPr>
              <a:t>: entre las personas...</a:t>
            </a:r>
          </a:p>
        </p:txBody>
      </p:sp>
      <p:sp>
        <p:nvSpPr>
          <p:cNvPr id="66571" name="Text Box 11"/>
          <p:cNvSpPr txBox="1">
            <a:spLocks noChangeArrowheads="1"/>
          </p:cNvSpPr>
          <p:nvPr/>
        </p:nvSpPr>
        <p:spPr bwMode="auto">
          <a:xfrm>
            <a:off x="214282" y="3500438"/>
            <a:ext cx="7143800" cy="46166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63538" indent="-363538">
              <a:spcBef>
                <a:spcPct val="50000"/>
              </a:spcBef>
            </a:pPr>
            <a:r>
              <a:rPr lang="es-ES_tradnl" i="1" dirty="0">
                <a:solidFill>
                  <a:schemeClr val="bg1"/>
                </a:solidFill>
              </a:rPr>
              <a:t>Justicia legal</a:t>
            </a:r>
            <a:r>
              <a:rPr lang="es-ES_tradnl" dirty="0">
                <a:solidFill>
                  <a:schemeClr val="bg1"/>
                </a:solidFill>
              </a:rPr>
              <a:t>: del ciudadano a la comunidad...</a:t>
            </a:r>
          </a:p>
        </p:txBody>
      </p:sp>
      <p:sp>
        <p:nvSpPr>
          <p:cNvPr id="66572" name="Text Box 12"/>
          <p:cNvSpPr txBox="1">
            <a:spLocks noChangeArrowheads="1"/>
          </p:cNvSpPr>
          <p:nvPr/>
        </p:nvSpPr>
        <p:spPr bwMode="auto">
          <a:xfrm>
            <a:off x="214281" y="4429132"/>
            <a:ext cx="7169489" cy="46166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63538" indent="-363538">
              <a:spcBef>
                <a:spcPct val="50000"/>
              </a:spcBef>
            </a:pPr>
            <a:r>
              <a:rPr lang="es-ES_tradnl" i="1">
                <a:solidFill>
                  <a:schemeClr val="bg1"/>
                </a:solidFill>
              </a:rPr>
              <a:t>Justicia distributiva</a:t>
            </a:r>
            <a:r>
              <a:rPr lang="es-ES_tradnl">
                <a:solidFill>
                  <a:schemeClr val="bg1"/>
                </a:solidFill>
              </a:rPr>
              <a:t>: de la comunidad al ciudadano...</a:t>
            </a:r>
          </a:p>
        </p:txBody>
      </p:sp>
      <p:sp>
        <p:nvSpPr>
          <p:cNvPr id="66573" name="Text Box 13"/>
          <p:cNvSpPr txBox="1">
            <a:spLocks noChangeArrowheads="1"/>
          </p:cNvSpPr>
          <p:nvPr/>
        </p:nvSpPr>
        <p:spPr bwMode="auto">
          <a:xfrm>
            <a:off x="214281" y="5286388"/>
            <a:ext cx="7169489" cy="457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63538" indent="-363538">
              <a:spcBef>
                <a:spcPct val="50000"/>
              </a:spcBef>
            </a:pPr>
            <a:r>
              <a:rPr lang="es-ES_tradnl" i="1">
                <a:solidFill>
                  <a:schemeClr val="bg1"/>
                </a:solidFill>
              </a:rPr>
              <a:t>Justicia social</a:t>
            </a:r>
            <a:r>
              <a:rPr lang="es-ES_tradnl">
                <a:solidFill>
                  <a:schemeClr val="bg1"/>
                </a:solidFill>
              </a:rPr>
              <a:t>: de la autoridad a la sociedad...</a:t>
            </a:r>
          </a:p>
        </p:txBody>
      </p:sp>
      <p:pic>
        <p:nvPicPr>
          <p:cNvPr id="66574" name="Picture 14" descr="Balanza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61263" y="3571876"/>
            <a:ext cx="1582737" cy="149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75" name="Text Box 15"/>
          <p:cNvSpPr txBox="1">
            <a:spLocks noChangeArrowheads="1"/>
          </p:cNvSpPr>
          <p:nvPr/>
        </p:nvSpPr>
        <p:spPr bwMode="auto">
          <a:xfrm>
            <a:off x="214282" y="6027003"/>
            <a:ext cx="8715436" cy="83099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 i="1" dirty="0">
                <a:solidFill>
                  <a:schemeClr val="bg1"/>
                </a:solidFill>
              </a:rPr>
              <a:t>La justicia social no se basta a sí misma, debe abrirse al horizonte de la solidaridad y el amor...</a:t>
            </a:r>
            <a:endParaRPr lang="es-ES_tradnl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65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65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65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65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6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5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5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65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65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65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65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65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65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65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65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5" grpId="0" autoUpdateAnimBg="0"/>
      <p:bldP spid="66568" grpId="0" autoUpdateAnimBg="0"/>
      <p:bldP spid="66570" grpId="0" animBg="1" autoUpdateAnimBg="0"/>
      <p:bldP spid="66571" grpId="0" animBg="1" autoUpdateAnimBg="0"/>
      <p:bldP spid="66572" grpId="0" animBg="1" autoUpdateAnimBg="0"/>
      <p:bldP spid="66573" grpId="0" animBg="1" autoUpdateAnimBg="0"/>
      <p:bldP spid="66575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1020763" y="357188"/>
            <a:ext cx="6551612" cy="4619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b="1" i="1" dirty="0"/>
              <a:t>NATURALEZA DE LA DOCTRINA SOCIAL</a:t>
            </a:r>
            <a:endParaRPr lang="es-ES_tradnl" i="1" dirty="0"/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500063" y="1285875"/>
            <a:ext cx="8643937" cy="12001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174625" indent="-174625">
              <a:spcBef>
                <a:spcPct val="50000"/>
              </a:spcBef>
              <a:buFontTx/>
              <a:buChar char="•"/>
              <a:defRPr/>
            </a:pPr>
            <a:r>
              <a:rPr lang="es-ES_tradnl" dirty="0"/>
              <a:t>Se concentra en los aspectos éticos de los problemas que aborda, sin descuidar los aspectos técnicos, sobre los que hace un juicio moral...</a:t>
            </a:r>
          </a:p>
        </p:txBody>
      </p:sp>
      <p:sp>
        <p:nvSpPr>
          <p:cNvPr id="2078" name="Text Box 30"/>
          <p:cNvSpPr txBox="1">
            <a:spLocks noChangeArrowheads="1"/>
          </p:cNvSpPr>
          <p:nvPr/>
        </p:nvSpPr>
        <p:spPr bwMode="auto">
          <a:xfrm>
            <a:off x="285750" y="3214688"/>
            <a:ext cx="6762750" cy="457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b="1" dirty="0"/>
              <a:t>1.- Elementos constitutivos de la doctrina social</a:t>
            </a:r>
            <a:endParaRPr lang="es-ES_tradnl" dirty="0"/>
          </a:p>
        </p:txBody>
      </p:sp>
      <p:sp>
        <p:nvSpPr>
          <p:cNvPr id="2079" name="Text Box 31"/>
          <p:cNvSpPr txBox="1">
            <a:spLocks noChangeArrowheads="1"/>
          </p:cNvSpPr>
          <p:nvPr/>
        </p:nvSpPr>
        <p:spPr bwMode="auto">
          <a:xfrm>
            <a:off x="0" y="4357688"/>
            <a:ext cx="6551613" cy="5238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174625" indent="-174625">
              <a:spcBef>
                <a:spcPct val="50000"/>
              </a:spcBef>
              <a:buFontTx/>
              <a:buChar char="•"/>
              <a:defRPr/>
            </a:pPr>
            <a:r>
              <a:rPr lang="es-ES_tradnl" sz="2800" i="1" dirty="0"/>
              <a:t>Principios permanentes</a:t>
            </a:r>
            <a:r>
              <a:rPr lang="es-ES_tradnl" sz="2800" dirty="0"/>
              <a:t>...</a:t>
            </a:r>
          </a:p>
        </p:txBody>
      </p:sp>
      <p:sp>
        <p:nvSpPr>
          <p:cNvPr id="2080" name="Text Box 32"/>
          <p:cNvSpPr txBox="1">
            <a:spLocks noChangeArrowheads="1"/>
          </p:cNvSpPr>
          <p:nvPr/>
        </p:nvSpPr>
        <p:spPr bwMode="auto">
          <a:xfrm>
            <a:off x="1785938" y="5253038"/>
            <a:ext cx="6551612" cy="5238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174625" indent="-174625">
              <a:spcBef>
                <a:spcPct val="50000"/>
              </a:spcBef>
              <a:buFontTx/>
              <a:buChar char="•"/>
              <a:defRPr/>
            </a:pPr>
            <a:r>
              <a:rPr lang="es-ES_tradnl" sz="2800" i="1" dirty="0"/>
              <a:t>Criterios de juicio</a:t>
            </a:r>
            <a:r>
              <a:rPr lang="es-ES_tradnl" sz="2800" dirty="0"/>
              <a:t>...</a:t>
            </a:r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4324350" y="6000750"/>
            <a:ext cx="4176713" cy="5238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174625" indent="-174625">
              <a:spcBef>
                <a:spcPct val="50000"/>
              </a:spcBef>
              <a:buFontTx/>
              <a:buChar char="•"/>
              <a:defRPr/>
            </a:pPr>
            <a:r>
              <a:rPr lang="es-ES_tradnl" sz="2800" i="1" dirty="0"/>
              <a:t>Directivas de acción</a:t>
            </a:r>
            <a:r>
              <a:rPr lang="es-ES_tradnl" sz="2800" dirty="0"/>
              <a:t>...</a:t>
            </a:r>
          </a:p>
        </p:txBody>
      </p:sp>
      <p:pic>
        <p:nvPicPr>
          <p:cNvPr id="9" name="Picture 5" descr="Cristo griego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4" y="2643182"/>
            <a:ext cx="1603375" cy="240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0" grpId="0" animBg="1" autoUpdateAnimBg="0"/>
      <p:bldP spid="2069" grpId="0" animBg="1" autoUpdateAnimBg="0"/>
      <p:bldP spid="2078" grpId="0" animBg="1" autoUpdateAnimBg="0"/>
      <p:bldP spid="2079" grpId="0" animBg="1" autoUpdateAnimBg="0"/>
      <p:bldP spid="2080" grpId="0" animBg="1" autoUpdateAnimBg="0"/>
      <p:bldP spid="2081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37" name="Text Box 29"/>
          <p:cNvSpPr txBox="1">
            <a:spLocks noChangeArrowheads="1"/>
          </p:cNvSpPr>
          <p:nvPr/>
        </p:nvSpPr>
        <p:spPr bwMode="auto">
          <a:xfrm>
            <a:off x="0" y="0"/>
            <a:ext cx="6551613" cy="584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174625" indent="-174625">
              <a:spcBef>
                <a:spcPct val="50000"/>
              </a:spcBef>
              <a:buFontTx/>
              <a:buChar char="•"/>
              <a:defRPr/>
            </a:pPr>
            <a:r>
              <a:rPr lang="es-ES_tradnl" sz="3200" i="1" dirty="0"/>
              <a:t>Fundamento y objeto la DSI:</a:t>
            </a:r>
            <a:endParaRPr lang="es-ES_tradnl" sz="3200" dirty="0"/>
          </a:p>
        </p:txBody>
      </p:sp>
      <p:sp>
        <p:nvSpPr>
          <p:cNvPr id="43038" name="Text Box 30"/>
          <p:cNvSpPr txBox="1">
            <a:spLocks noChangeArrowheads="1"/>
          </p:cNvSpPr>
          <p:nvPr/>
        </p:nvSpPr>
        <p:spPr bwMode="auto">
          <a:xfrm>
            <a:off x="428625" y="4500563"/>
            <a:ext cx="8501063" cy="8302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174625" indent="-174625">
              <a:spcBef>
                <a:spcPct val="50000"/>
              </a:spcBef>
              <a:buFontTx/>
              <a:buChar char="•"/>
              <a:defRPr/>
            </a:pPr>
            <a:r>
              <a:rPr lang="es-ES_tradnl" dirty="0"/>
              <a:t>Dignidad de la persona humana, con sus derechos inalienables...</a:t>
            </a:r>
          </a:p>
        </p:txBody>
      </p:sp>
      <p:sp>
        <p:nvSpPr>
          <p:cNvPr id="43040" name="Text Box 32"/>
          <p:cNvSpPr txBox="1">
            <a:spLocks noChangeArrowheads="1"/>
          </p:cNvSpPr>
          <p:nvPr/>
        </p:nvSpPr>
        <p:spPr bwMode="auto">
          <a:xfrm>
            <a:off x="444500" y="5599113"/>
            <a:ext cx="8413750" cy="8302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174625" indent="-174625">
              <a:spcBef>
                <a:spcPct val="50000"/>
              </a:spcBef>
              <a:buFontTx/>
              <a:buChar char="•"/>
              <a:defRPr/>
            </a:pPr>
            <a:r>
              <a:rPr lang="es-ES_tradnl" dirty="0"/>
              <a:t>Visión cristiana del hombre, de la humanidad y de la sociedad...</a:t>
            </a:r>
          </a:p>
        </p:txBody>
      </p:sp>
      <p:sp>
        <p:nvSpPr>
          <p:cNvPr id="43041" name="Text Box 33"/>
          <p:cNvSpPr txBox="1">
            <a:spLocks noChangeArrowheads="1"/>
          </p:cNvSpPr>
          <p:nvPr/>
        </p:nvSpPr>
        <p:spPr bwMode="auto">
          <a:xfrm>
            <a:off x="0" y="800100"/>
            <a:ext cx="9144000" cy="12001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174625" indent="-174625">
              <a:spcBef>
                <a:spcPct val="50000"/>
              </a:spcBef>
              <a:buFontTx/>
              <a:buChar char="•"/>
              <a:defRPr/>
            </a:pPr>
            <a:r>
              <a:rPr lang="es-ES_tradnl" dirty="0"/>
              <a:t>La DSI es una reflexión racional, a la luz de la Palabra de Dios, para proponer una respuesta a los problemas de la vida en sociedad...</a:t>
            </a:r>
          </a:p>
        </p:txBody>
      </p:sp>
      <p:pic>
        <p:nvPicPr>
          <p:cNvPr id="8" name="Picture 6" descr="Pecado Origin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2285992"/>
            <a:ext cx="2303462" cy="205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0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30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3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3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3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37" grpId="0" animBg="1" autoUpdateAnimBg="0"/>
      <p:bldP spid="43038" grpId="0" animBg="1" autoUpdateAnimBg="0"/>
      <p:bldP spid="43040" grpId="0" animBg="1" autoUpdateAnimBg="0"/>
      <p:bldP spid="43041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107950" y="115888"/>
            <a:ext cx="6762750" cy="457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b="1" dirty="0"/>
              <a:t>Triple dimensión de la doctrina social</a:t>
            </a:r>
            <a:endParaRPr lang="es-ES_tradnl" dirty="0"/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1487488" y="928688"/>
            <a:ext cx="7656512" cy="18161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174625" indent="-174625">
              <a:spcBef>
                <a:spcPct val="50000"/>
              </a:spcBef>
              <a:buFontTx/>
              <a:buChar char="•"/>
              <a:defRPr/>
            </a:pPr>
            <a:r>
              <a:rPr lang="es-ES_tradnl" sz="2800" i="1" dirty="0"/>
              <a:t>Dimensión teórica</a:t>
            </a:r>
            <a:r>
              <a:rPr lang="es-ES_tradnl" sz="2800" dirty="0"/>
              <a:t>: Reflexión orgánica y sistemática hecha por el Magisterio de la Iglesia sobre los principios éticos permanentes, de aplicación universal...</a:t>
            </a:r>
          </a:p>
        </p:txBody>
      </p:sp>
      <p:sp>
        <p:nvSpPr>
          <p:cNvPr id="44039" name="Text Box 7"/>
          <p:cNvSpPr txBox="1">
            <a:spLocks noChangeArrowheads="1"/>
          </p:cNvSpPr>
          <p:nvPr/>
        </p:nvSpPr>
        <p:spPr bwMode="auto">
          <a:xfrm>
            <a:off x="1500188" y="2928938"/>
            <a:ext cx="7608887" cy="224631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174625" indent="-174625">
              <a:spcBef>
                <a:spcPct val="50000"/>
              </a:spcBef>
              <a:buFontTx/>
              <a:buChar char="•"/>
              <a:defRPr/>
            </a:pPr>
            <a:r>
              <a:rPr lang="es-ES_tradnl" sz="2800" i="1" dirty="0"/>
              <a:t>Dimensión histórica</a:t>
            </a:r>
            <a:r>
              <a:rPr lang="es-ES_tradnl" sz="2800" dirty="0"/>
              <a:t>: Los principios permanentes están encuadrados en una visión real de la sociedad, que va evolucionando a lo largo de la historia humana...</a:t>
            </a:r>
          </a:p>
        </p:txBody>
      </p:sp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1536700" y="5330825"/>
            <a:ext cx="7607300" cy="13843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174625" indent="-174625">
              <a:spcBef>
                <a:spcPct val="50000"/>
              </a:spcBef>
              <a:buFontTx/>
              <a:buChar char="•"/>
              <a:defRPr/>
            </a:pPr>
            <a:r>
              <a:rPr lang="es-ES_tradnl" sz="2800" i="1" dirty="0"/>
              <a:t>Dimensión práctica</a:t>
            </a:r>
            <a:r>
              <a:rPr lang="es-ES_tradnl" sz="2800" dirty="0"/>
              <a:t>: Propuesta de aplicación de los principios a la realidad concreta, para orientarla hacia el bien de toda la sociedad...</a:t>
            </a:r>
          </a:p>
        </p:txBody>
      </p:sp>
      <p:sp>
        <p:nvSpPr>
          <p:cNvPr id="15" name="14 Cara sonriente"/>
          <p:cNvSpPr/>
          <p:nvPr/>
        </p:nvSpPr>
        <p:spPr>
          <a:xfrm>
            <a:off x="0" y="1143000"/>
            <a:ext cx="914400" cy="91440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BO"/>
          </a:p>
        </p:txBody>
      </p:sp>
      <p:sp>
        <p:nvSpPr>
          <p:cNvPr id="16" name="15 Cara sonriente"/>
          <p:cNvSpPr/>
          <p:nvPr/>
        </p:nvSpPr>
        <p:spPr>
          <a:xfrm>
            <a:off x="0" y="3357563"/>
            <a:ext cx="914400" cy="914400"/>
          </a:xfrm>
          <a:prstGeom prst="smileyFac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BO"/>
          </a:p>
        </p:txBody>
      </p:sp>
      <p:sp>
        <p:nvSpPr>
          <p:cNvPr id="17" name="16 Cara sonriente"/>
          <p:cNvSpPr/>
          <p:nvPr/>
        </p:nvSpPr>
        <p:spPr>
          <a:xfrm>
            <a:off x="0" y="5357813"/>
            <a:ext cx="914400" cy="914400"/>
          </a:xfrm>
          <a:prstGeom prst="smileyFace">
            <a:avLst>
              <a:gd name="adj" fmla="val 4653"/>
            </a:avLst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B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7" grpId="0" animBg="1" autoUpdateAnimBg="0"/>
      <p:bldP spid="44038" grpId="0" animBg="1"/>
      <p:bldP spid="44039" grpId="0" animBg="1"/>
      <p:bldP spid="44040" grpId="0" animBg="1"/>
      <p:bldP spid="15" grpId="0" animBg="1"/>
      <p:bldP spid="1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67" name="Text Box 35"/>
          <p:cNvSpPr txBox="1">
            <a:spLocks noChangeArrowheads="1"/>
          </p:cNvSpPr>
          <p:nvPr/>
        </p:nvSpPr>
        <p:spPr bwMode="auto">
          <a:xfrm>
            <a:off x="1023938" y="0"/>
            <a:ext cx="6762750" cy="584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sz="3200" b="1" dirty="0"/>
              <a:t>Metodología  de la doctrina social</a:t>
            </a:r>
            <a:endParaRPr lang="es-ES_tradnl" sz="3200" dirty="0"/>
          </a:p>
        </p:txBody>
      </p:sp>
      <p:sp>
        <p:nvSpPr>
          <p:cNvPr id="44068" name="Text Box 36"/>
          <p:cNvSpPr txBox="1">
            <a:spLocks noChangeArrowheads="1"/>
          </p:cNvSpPr>
          <p:nvPr/>
        </p:nvSpPr>
        <p:spPr bwMode="auto">
          <a:xfrm>
            <a:off x="-32" y="1071546"/>
            <a:ext cx="7358114" cy="64633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174625" indent="-174625" algn="ctr">
              <a:spcBef>
                <a:spcPct val="50000"/>
              </a:spcBef>
              <a:defRPr/>
            </a:pPr>
            <a:r>
              <a:rPr lang="es-ES_tradnl" sz="3600" b="1" i="1" dirty="0">
                <a:ln w="50800"/>
                <a:solidFill>
                  <a:schemeClr val="bg1">
                    <a:shade val="50000"/>
                  </a:schemeClr>
                </a:solidFill>
              </a:rPr>
              <a:t>Método inductivo – deductivo:</a:t>
            </a:r>
          </a:p>
        </p:txBody>
      </p:sp>
      <p:sp>
        <p:nvSpPr>
          <p:cNvPr id="44069" name="Text Box 37"/>
          <p:cNvSpPr txBox="1">
            <a:spLocks noChangeArrowheads="1"/>
          </p:cNvSpPr>
          <p:nvPr/>
        </p:nvSpPr>
        <p:spPr bwMode="auto">
          <a:xfrm>
            <a:off x="0" y="2071678"/>
            <a:ext cx="9144000" cy="181588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174625" indent="-174625">
              <a:spcBef>
                <a:spcPct val="50000"/>
              </a:spcBef>
              <a:defRPr/>
            </a:pPr>
            <a:r>
              <a:rPr lang="es-ES_tradnl" sz="2800" b="1" i="1" dirty="0">
                <a:solidFill>
                  <a:schemeClr val="bg1"/>
                </a:solidFill>
              </a:rPr>
              <a:t>a) Ver</a:t>
            </a:r>
            <a:r>
              <a:rPr lang="es-ES_tradnl" sz="2800" b="1" dirty="0">
                <a:solidFill>
                  <a:schemeClr val="bg1"/>
                </a:solidFill>
              </a:rPr>
              <a:t>: Percepción y estudio de los problemas y sus causas..., su análisis corresponde a las ciencias humanas y sociales								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107950" y="5286388"/>
            <a:ext cx="9036050" cy="95410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174625" indent="-174625">
              <a:spcBef>
                <a:spcPct val="50000"/>
              </a:spcBef>
              <a:defRPr/>
            </a:pPr>
            <a:r>
              <a:rPr lang="es-ES_tradnl" sz="2800" i="1" dirty="0">
                <a:solidFill>
                  <a:schemeClr val="bg1"/>
                </a:solidFill>
              </a:rPr>
              <a:t>c) </a:t>
            </a:r>
            <a:r>
              <a:rPr lang="es-ES_tradnl" sz="2800" b="1" i="1" dirty="0">
                <a:solidFill>
                  <a:schemeClr val="bg1"/>
                </a:solidFill>
              </a:rPr>
              <a:t>Actuar</a:t>
            </a:r>
            <a:r>
              <a:rPr lang="es-ES_tradnl" sz="2800" b="1" dirty="0">
                <a:solidFill>
                  <a:schemeClr val="bg1"/>
                </a:solidFill>
              </a:rPr>
              <a:t>: </a:t>
            </a:r>
            <a:r>
              <a:rPr lang="es-ES_tradnl" sz="2800" dirty="0">
                <a:solidFill>
                  <a:schemeClr val="bg1"/>
                </a:solidFill>
              </a:rPr>
              <a:t>Invitación a elegir un camino concreto, para orientar la realidad hacia el bien de todos...</a:t>
            </a: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0" y="3643313"/>
            <a:ext cx="9144000" cy="13843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174625" indent="-174625">
              <a:spcBef>
                <a:spcPct val="50000"/>
              </a:spcBef>
              <a:defRPr/>
            </a:pPr>
            <a:r>
              <a:rPr lang="es-ES_tradnl" sz="2800" i="1" dirty="0">
                <a:solidFill>
                  <a:schemeClr val="bg1"/>
                </a:solidFill>
              </a:rPr>
              <a:t>b) </a:t>
            </a:r>
            <a:r>
              <a:rPr lang="es-ES_tradnl" sz="2800" b="1" i="1" dirty="0">
                <a:solidFill>
                  <a:schemeClr val="bg1"/>
                </a:solidFill>
              </a:rPr>
              <a:t>Juzgar</a:t>
            </a:r>
            <a:r>
              <a:rPr lang="es-ES_tradnl" sz="2800" b="1" dirty="0">
                <a:solidFill>
                  <a:schemeClr val="bg1"/>
                </a:solidFill>
              </a:rPr>
              <a:t>: </a:t>
            </a:r>
            <a:r>
              <a:rPr lang="es-ES_tradnl" sz="2800" dirty="0">
                <a:solidFill>
                  <a:schemeClr val="bg1"/>
                </a:solidFill>
              </a:rPr>
              <a:t>Interpretación de la realidad a la luz de los principios permanentes de la doctrina social (lo hace el Magisterio)...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4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67" grpId="0" animBg="1" autoUpdateAnimBg="0"/>
      <p:bldP spid="14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07950" y="285728"/>
            <a:ext cx="903605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36575" indent="-536575" algn="ctr">
              <a:spcBef>
                <a:spcPct val="50000"/>
              </a:spcBef>
            </a:pPr>
            <a:r>
              <a:rPr lang="es-ES_tradnl" sz="3600" b="1" i="1" dirty="0" smtClean="0">
                <a:solidFill>
                  <a:schemeClr val="bg1"/>
                </a:solidFill>
              </a:rPr>
              <a:t>PRINCIPIOS </a:t>
            </a:r>
            <a:r>
              <a:rPr lang="es-ES_tradnl" sz="3600" b="1" i="1" dirty="0">
                <a:solidFill>
                  <a:schemeClr val="bg1"/>
                </a:solidFill>
              </a:rPr>
              <a:t>Y VALORES PERMANTES </a:t>
            </a:r>
            <a:endParaRPr lang="es-ES_tradnl" sz="3600" b="1" i="1" dirty="0" smtClean="0">
              <a:solidFill>
                <a:schemeClr val="bg1"/>
              </a:solidFill>
            </a:endParaRPr>
          </a:p>
          <a:p>
            <a:pPr marL="536575" indent="-536575" algn="ctr">
              <a:spcBef>
                <a:spcPct val="50000"/>
              </a:spcBef>
            </a:pPr>
            <a:r>
              <a:rPr lang="es-ES_tradnl" sz="3600" b="1" i="1" dirty="0" smtClean="0">
                <a:solidFill>
                  <a:schemeClr val="bg1"/>
                </a:solidFill>
              </a:rPr>
              <a:t>DE </a:t>
            </a:r>
            <a:r>
              <a:rPr lang="es-ES_tradnl" sz="3600" b="1" i="1" dirty="0">
                <a:solidFill>
                  <a:schemeClr val="bg1"/>
                </a:solidFill>
              </a:rPr>
              <a:t>LA DOCTRINA SOCIAL</a:t>
            </a:r>
            <a:endParaRPr lang="es-ES_tradnl" sz="3600" i="1" dirty="0">
              <a:solidFill>
                <a:schemeClr val="bg1"/>
              </a:solidFill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285720" y="2143116"/>
            <a:ext cx="5072098" cy="378565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74625" indent="-174625">
              <a:spcBef>
                <a:spcPct val="50000"/>
              </a:spcBef>
              <a:buFontTx/>
              <a:buChar char="•"/>
            </a:pPr>
            <a:r>
              <a:rPr lang="es-ES_tradnl" b="1" i="1" dirty="0">
                <a:solidFill>
                  <a:schemeClr val="bg1"/>
                </a:solidFill>
              </a:rPr>
              <a:t>Los principios fundamentales</a:t>
            </a:r>
            <a:r>
              <a:rPr lang="es-ES_tradnl" b="1" dirty="0">
                <a:solidFill>
                  <a:schemeClr val="bg1"/>
                </a:solidFill>
              </a:rPr>
              <a:t>: </a:t>
            </a:r>
            <a:endParaRPr lang="es-ES_tradnl" b="1" dirty="0" smtClean="0">
              <a:solidFill>
                <a:schemeClr val="bg1"/>
              </a:solidFill>
            </a:endParaRPr>
          </a:p>
          <a:p>
            <a:pPr marL="174625" indent="-174625">
              <a:spcBef>
                <a:spcPct val="50000"/>
              </a:spcBef>
              <a:buFontTx/>
              <a:buChar char="•"/>
            </a:pPr>
            <a:r>
              <a:rPr lang="es-ES_tradnl" dirty="0" smtClean="0">
                <a:solidFill>
                  <a:schemeClr val="bg1"/>
                </a:solidFill>
              </a:rPr>
              <a:t> Dignidad de la persona humana </a:t>
            </a:r>
          </a:p>
          <a:p>
            <a:pPr marL="174625" indent="-174625">
              <a:spcBef>
                <a:spcPct val="50000"/>
              </a:spcBef>
              <a:buFontTx/>
              <a:buChar char="•"/>
            </a:pPr>
            <a:r>
              <a:rPr lang="es-ES_tradnl" dirty="0" smtClean="0">
                <a:solidFill>
                  <a:schemeClr val="bg1"/>
                </a:solidFill>
              </a:rPr>
              <a:t>Bien </a:t>
            </a:r>
            <a:r>
              <a:rPr lang="es-ES_tradnl" dirty="0">
                <a:solidFill>
                  <a:schemeClr val="bg1"/>
                </a:solidFill>
              </a:rPr>
              <a:t>común, </a:t>
            </a:r>
            <a:endParaRPr lang="es-ES_tradnl" dirty="0" smtClean="0">
              <a:solidFill>
                <a:schemeClr val="bg1"/>
              </a:solidFill>
            </a:endParaRPr>
          </a:p>
          <a:p>
            <a:pPr marL="174625" indent="-174625">
              <a:spcBef>
                <a:spcPct val="50000"/>
              </a:spcBef>
              <a:buFontTx/>
              <a:buChar char="•"/>
            </a:pPr>
            <a:r>
              <a:rPr lang="es-ES_tradnl" dirty="0" smtClean="0">
                <a:solidFill>
                  <a:schemeClr val="bg1"/>
                </a:solidFill>
              </a:rPr>
              <a:t>Destino </a:t>
            </a:r>
            <a:r>
              <a:rPr lang="es-ES_tradnl" dirty="0">
                <a:solidFill>
                  <a:schemeClr val="bg1"/>
                </a:solidFill>
              </a:rPr>
              <a:t>universal de los </a:t>
            </a:r>
            <a:r>
              <a:rPr lang="es-ES_tradnl" dirty="0" smtClean="0">
                <a:solidFill>
                  <a:schemeClr val="bg1"/>
                </a:solidFill>
              </a:rPr>
              <a:t>bienes </a:t>
            </a:r>
          </a:p>
          <a:p>
            <a:pPr marL="174625" indent="-174625">
              <a:spcBef>
                <a:spcPct val="50000"/>
              </a:spcBef>
              <a:buFontTx/>
              <a:buChar char="•"/>
            </a:pPr>
            <a:r>
              <a:rPr lang="es-ES_tradnl" dirty="0" smtClean="0">
                <a:solidFill>
                  <a:schemeClr val="bg1"/>
                </a:solidFill>
              </a:rPr>
              <a:t>Subsidiariedad </a:t>
            </a:r>
          </a:p>
          <a:p>
            <a:pPr marL="174625" indent="-174625">
              <a:spcBef>
                <a:spcPct val="50000"/>
              </a:spcBef>
              <a:buFontTx/>
              <a:buChar char="•"/>
            </a:pPr>
            <a:r>
              <a:rPr lang="es-ES_tradnl" dirty="0" smtClean="0">
                <a:solidFill>
                  <a:schemeClr val="bg1"/>
                </a:solidFill>
              </a:rPr>
              <a:t>Solidaridad...</a:t>
            </a:r>
          </a:p>
          <a:p>
            <a:pPr marL="174625" indent="-174625">
              <a:spcBef>
                <a:spcPct val="50000"/>
              </a:spcBef>
            </a:pPr>
            <a:endParaRPr lang="es-ES_tradnl" dirty="0">
              <a:solidFill>
                <a:schemeClr val="bg1"/>
              </a:solidFill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5643570" y="2214554"/>
            <a:ext cx="3500430" cy="34163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74625" indent="-174625" algn="just">
              <a:spcBef>
                <a:spcPct val="50000"/>
              </a:spcBef>
            </a:pPr>
            <a:r>
              <a:rPr lang="es-ES_tradnl" b="1" i="1" dirty="0" smtClean="0">
                <a:solidFill>
                  <a:schemeClr val="bg1"/>
                </a:solidFill>
              </a:rPr>
              <a:t>Los Valores </a:t>
            </a:r>
            <a:r>
              <a:rPr lang="es-ES_tradnl" sz="1800" dirty="0" smtClean="0">
                <a:solidFill>
                  <a:schemeClr val="bg1"/>
                </a:solidFill>
              </a:rPr>
              <a:t>que permiten asumir y realizar los principios fundamentales...</a:t>
            </a:r>
            <a:endParaRPr lang="es-ES_tradnl" sz="2000" dirty="0" smtClean="0">
              <a:solidFill>
                <a:schemeClr val="bg1"/>
              </a:solidFill>
            </a:endParaRPr>
          </a:p>
          <a:p>
            <a:pPr marL="174625" indent="-174625"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es-ES_tradnl" sz="2000" b="1" dirty="0" smtClean="0">
                <a:solidFill>
                  <a:schemeClr val="bg1"/>
                </a:solidFill>
              </a:rPr>
              <a:t> </a:t>
            </a:r>
            <a:r>
              <a:rPr lang="es-ES_tradnl" sz="2800" b="1" dirty="0" smtClean="0">
                <a:solidFill>
                  <a:schemeClr val="bg1"/>
                </a:solidFill>
              </a:rPr>
              <a:t>Verdad </a:t>
            </a:r>
          </a:p>
          <a:p>
            <a:pPr marL="174625" indent="-174625"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es-ES_tradnl" sz="2800" b="1" dirty="0" smtClean="0">
                <a:solidFill>
                  <a:schemeClr val="bg1"/>
                </a:solidFill>
              </a:rPr>
              <a:t>Libertad  </a:t>
            </a:r>
          </a:p>
          <a:p>
            <a:pPr marL="174625" indent="-174625"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es-ES_tradnl" sz="2800" b="1" dirty="0" smtClean="0">
                <a:solidFill>
                  <a:schemeClr val="bg1"/>
                </a:solidFill>
              </a:rPr>
              <a:t>Justicia</a:t>
            </a:r>
          </a:p>
          <a:p>
            <a:pPr marL="174625" indent="-174625" algn="just">
              <a:spcBef>
                <a:spcPct val="50000"/>
              </a:spcBef>
            </a:pPr>
            <a:endParaRPr lang="es-ES_tradnl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nimBg="1" autoUpdateAnimBg="0"/>
      <p:bldP spid="4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357158" y="1928802"/>
            <a:ext cx="8429684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4625" indent="-174625">
              <a:spcBef>
                <a:spcPct val="50000"/>
              </a:spcBef>
              <a:buFontTx/>
              <a:buChar char="•"/>
            </a:pPr>
            <a:r>
              <a:rPr lang="es-ES_tradnl" b="1" u="sng" dirty="0">
                <a:solidFill>
                  <a:schemeClr val="bg1"/>
                </a:solidFill>
              </a:rPr>
              <a:t>La dignidad </a:t>
            </a:r>
            <a:r>
              <a:rPr lang="es-ES_tradnl" dirty="0">
                <a:solidFill>
                  <a:schemeClr val="bg1"/>
                </a:solidFill>
              </a:rPr>
              <a:t>de la persona humana se basa en que es creada a imagen y semejanza de Dios...</a:t>
            </a:r>
          </a:p>
        </p:txBody>
      </p:sp>
      <p:sp>
        <p:nvSpPr>
          <p:cNvPr id="61447" name="Text Box 7"/>
          <p:cNvSpPr txBox="1">
            <a:spLocks noChangeArrowheads="1"/>
          </p:cNvSpPr>
          <p:nvPr/>
        </p:nvSpPr>
        <p:spPr bwMode="auto">
          <a:xfrm>
            <a:off x="357158" y="1214422"/>
            <a:ext cx="6762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 dirty="0" smtClean="0">
                <a:solidFill>
                  <a:schemeClr val="bg1"/>
                </a:solidFill>
              </a:rPr>
              <a:t>Premisa: La persona Humana.</a:t>
            </a:r>
            <a:endParaRPr lang="es-ES_tradnl" dirty="0">
              <a:solidFill>
                <a:schemeClr val="bg1"/>
              </a:solidFill>
            </a:endParaRPr>
          </a:p>
        </p:txBody>
      </p:sp>
      <p:sp>
        <p:nvSpPr>
          <p:cNvPr id="61452" name="Text Box 12"/>
          <p:cNvSpPr txBox="1">
            <a:spLocks noChangeArrowheads="1"/>
          </p:cNvSpPr>
          <p:nvPr/>
        </p:nvSpPr>
        <p:spPr bwMode="auto">
          <a:xfrm>
            <a:off x="285720" y="2857496"/>
            <a:ext cx="5357850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4625" indent="-174625">
              <a:spcBef>
                <a:spcPct val="50000"/>
              </a:spcBef>
              <a:buFontTx/>
              <a:buChar char="•"/>
            </a:pPr>
            <a:r>
              <a:rPr lang="es-ES_tradnl" dirty="0" smtClean="0">
                <a:solidFill>
                  <a:schemeClr val="bg1"/>
                </a:solidFill>
              </a:rPr>
              <a:t>Todos </a:t>
            </a:r>
            <a:r>
              <a:rPr lang="es-ES_tradnl" dirty="0">
                <a:solidFill>
                  <a:schemeClr val="bg1"/>
                </a:solidFill>
              </a:rPr>
              <a:t>los bienes de la tierra se ordenan en función del </a:t>
            </a:r>
            <a:r>
              <a:rPr lang="es-ES_tradnl" dirty="0" smtClean="0">
                <a:solidFill>
                  <a:schemeClr val="bg1"/>
                </a:solidFill>
              </a:rPr>
              <a:t>hombre, </a:t>
            </a:r>
            <a:r>
              <a:rPr lang="es-ES_tradnl" dirty="0">
                <a:solidFill>
                  <a:schemeClr val="bg1"/>
                </a:solidFill>
              </a:rPr>
              <a:t>centro y cima de todos ellos...</a:t>
            </a:r>
          </a:p>
        </p:txBody>
      </p:sp>
      <p:sp>
        <p:nvSpPr>
          <p:cNvPr id="61453" name="Text Box 13"/>
          <p:cNvSpPr txBox="1">
            <a:spLocks noChangeArrowheads="1"/>
          </p:cNvSpPr>
          <p:nvPr/>
        </p:nvSpPr>
        <p:spPr bwMode="auto">
          <a:xfrm>
            <a:off x="107950" y="4943475"/>
            <a:ext cx="9036050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4625" indent="-174625">
              <a:spcBef>
                <a:spcPct val="50000"/>
              </a:spcBef>
              <a:buFontTx/>
              <a:buChar char="•"/>
            </a:pPr>
            <a:r>
              <a:rPr lang="es-ES_tradnl" dirty="0">
                <a:solidFill>
                  <a:schemeClr val="bg1"/>
                </a:solidFill>
              </a:rPr>
              <a:t>La persona es el sujeto y el centro de la sociedad, que tiene por fin la creación de las condiciones económicas y culturales que permitan el desarrollo de todos, para alcanzar sus legítimas aspiraciones de perfección y felicidad...</a:t>
            </a:r>
          </a:p>
        </p:txBody>
      </p:sp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2500306"/>
            <a:ext cx="3419475" cy="2079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4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4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5" grpId="0" autoUpdateAnimBg="0"/>
      <p:bldP spid="61447" grpId="0" autoUpdateAnimBg="0"/>
      <p:bldP spid="61452" grpId="0" autoUpdateAnimBg="0"/>
      <p:bldP spid="61453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395288" y="115888"/>
            <a:ext cx="6762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 dirty="0" smtClean="0">
                <a:solidFill>
                  <a:schemeClr val="bg1"/>
                </a:solidFill>
              </a:rPr>
              <a:t>Los </a:t>
            </a:r>
            <a:r>
              <a:rPr lang="es-ES_tradnl" b="1" dirty="0">
                <a:solidFill>
                  <a:schemeClr val="bg1"/>
                </a:solidFill>
              </a:rPr>
              <a:t>derechos humanos</a:t>
            </a:r>
            <a:endParaRPr lang="es-ES_tradnl" dirty="0">
              <a:solidFill>
                <a:schemeClr val="bg1"/>
              </a:solidFill>
            </a:endParaRPr>
          </a:p>
        </p:txBody>
      </p:sp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107950" y="549275"/>
            <a:ext cx="75596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4625" indent="-174625">
              <a:spcBef>
                <a:spcPct val="50000"/>
              </a:spcBef>
            </a:pPr>
            <a:r>
              <a:rPr lang="es-ES_tradnl" dirty="0">
                <a:solidFill>
                  <a:schemeClr val="bg1"/>
                </a:solidFill>
              </a:rPr>
              <a:t>Se derivan de la misma dignidad de la persona humana...</a:t>
            </a:r>
          </a:p>
        </p:txBody>
      </p:sp>
      <p:sp>
        <p:nvSpPr>
          <p:cNvPr id="62468" name="Text Box 4"/>
          <p:cNvSpPr txBox="1">
            <a:spLocks noChangeArrowheads="1"/>
          </p:cNvSpPr>
          <p:nvPr/>
        </p:nvSpPr>
        <p:spPr bwMode="auto">
          <a:xfrm>
            <a:off x="107950" y="981075"/>
            <a:ext cx="6840538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4625" indent="-174625">
              <a:spcBef>
                <a:spcPct val="50000"/>
              </a:spcBef>
              <a:buFontTx/>
              <a:buChar char="•"/>
            </a:pPr>
            <a:r>
              <a:rPr lang="es-ES_tradnl" dirty="0">
                <a:solidFill>
                  <a:schemeClr val="bg1"/>
                </a:solidFill>
              </a:rPr>
              <a:t>La defensa de los derechos humanos nace en la Iglesia como un servicio a la humanidad concreta...</a:t>
            </a:r>
          </a:p>
        </p:txBody>
      </p:sp>
      <p:pic>
        <p:nvPicPr>
          <p:cNvPr id="62470" name="Picture 6" descr="bible0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0288" y="277813"/>
            <a:ext cx="1763712" cy="1998662"/>
          </a:xfrm>
          <a:prstGeom prst="rect">
            <a:avLst/>
          </a:prstGeom>
          <a:gradFill rotWithShape="1">
            <a:gsLst>
              <a:gs pos="0">
                <a:srgbClr val="00FFFF"/>
              </a:gs>
              <a:gs pos="100000">
                <a:srgbClr val="9966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</p:pic>
      <p:sp>
        <p:nvSpPr>
          <p:cNvPr id="62472" name="Text Box 8"/>
          <p:cNvSpPr txBox="1">
            <a:spLocks noChangeArrowheads="1"/>
          </p:cNvSpPr>
          <p:nvPr/>
        </p:nvSpPr>
        <p:spPr bwMode="auto">
          <a:xfrm>
            <a:off x="107950" y="2751138"/>
            <a:ext cx="871220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4625" indent="-174625">
              <a:spcBef>
                <a:spcPct val="50000"/>
              </a:spcBef>
              <a:buFontTx/>
              <a:buChar char="•"/>
            </a:pPr>
            <a:r>
              <a:rPr lang="es-ES_tradnl" i="1" dirty="0">
                <a:solidFill>
                  <a:schemeClr val="bg1"/>
                </a:solidFill>
              </a:rPr>
              <a:t>Jesús</a:t>
            </a:r>
            <a:r>
              <a:rPr lang="es-ES_tradnl" dirty="0">
                <a:solidFill>
                  <a:schemeClr val="bg1"/>
                </a:solidFill>
              </a:rPr>
              <a:t> lucha contra la injusticia, la hipocresía, los abusos de poder, el afán de lucro, la indiferencia ante los excluidos (Mateo 25, 31-46)...</a:t>
            </a:r>
          </a:p>
        </p:txBody>
      </p:sp>
      <p:sp>
        <p:nvSpPr>
          <p:cNvPr id="62473" name="Text Box 9"/>
          <p:cNvSpPr txBox="1">
            <a:spLocks noChangeArrowheads="1"/>
          </p:cNvSpPr>
          <p:nvPr/>
        </p:nvSpPr>
        <p:spPr bwMode="auto">
          <a:xfrm>
            <a:off x="285720" y="5643578"/>
            <a:ext cx="828040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4625" indent="-174625">
              <a:spcBef>
                <a:spcPct val="50000"/>
              </a:spcBef>
              <a:buFontTx/>
              <a:buChar char="•"/>
            </a:pPr>
            <a:r>
              <a:rPr lang="es-ES_tradnl" i="1" dirty="0">
                <a:solidFill>
                  <a:schemeClr val="bg1"/>
                </a:solidFill>
              </a:rPr>
              <a:t>Jesús</a:t>
            </a:r>
            <a:r>
              <a:rPr lang="es-ES_tradnl" dirty="0">
                <a:solidFill>
                  <a:schemeClr val="bg1"/>
                </a:solidFill>
              </a:rPr>
              <a:t> afirma la igualdad esencial en dignidad de todos, hombres y mujeres, sin distinción de etnia, nación, raza o cultura...</a:t>
            </a:r>
          </a:p>
        </p:txBody>
      </p:sp>
      <p:pic>
        <p:nvPicPr>
          <p:cNvPr id="62475" name="Picture 11" descr="Elegi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3857628"/>
            <a:ext cx="205105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2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2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2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2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2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2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4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2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 autoUpdateAnimBg="0"/>
      <p:bldP spid="62467" grpId="0" autoUpdateAnimBg="0"/>
      <p:bldP spid="62468" grpId="0" autoUpdateAnimBg="0"/>
      <p:bldP spid="62472" grpId="0" autoUpdateAnimBg="0"/>
      <p:bldP spid="62473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2"/>
          <p:cNvSpPr txBox="1">
            <a:spLocks noChangeArrowheads="1"/>
          </p:cNvSpPr>
          <p:nvPr/>
        </p:nvSpPr>
        <p:spPr bwMode="auto">
          <a:xfrm>
            <a:off x="395288" y="115888"/>
            <a:ext cx="6762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 dirty="0" smtClean="0">
                <a:solidFill>
                  <a:schemeClr val="bg1"/>
                </a:solidFill>
              </a:rPr>
              <a:t>El </a:t>
            </a:r>
            <a:r>
              <a:rPr lang="es-ES_tradnl" b="1" dirty="0">
                <a:solidFill>
                  <a:schemeClr val="bg1"/>
                </a:solidFill>
              </a:rPr>
              <a:t>bien común</a:t>
            </a:r>
            <a:endParaRPr lang="es-ES_tradnl" dirty="0">
              <a:solidFill>
                <a:schemeClr val="bg1"/>
              </a:solidFill>
            </a:endParaRPr>
          </a:p>
        </p:txBody>
      </p:sp>
      <p:sp>
        <p:nvSpPr>
          <p:cNvPr id="64515" name="Text Box 3"/>
          <p:cNvSpPr txBox="1">
            <a:spLocks noChangeArrowheads="1"/>
          </p:cNvSpPr>
          <p:nvPr/>
        </p:nvSpPr>
        <p:spPr bwMode="auto">
          <a:xfrm>
            <a:off x="0" y="1071546"/>
            <a:ext cx="7920038" cy="13849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4625" indent="-174625">
              <a:spcBef>
                <a:spcPct val="50000"/>
              </a:spcBef>
              <a:buFontTx/>
              <a:buChar char="•"/>
            </a:pPr>
            <a:r>
              <a:rPr lang="es-ES_tradnl" sz="2800" dirty="0">
                <a:solidFill>
                  <a:schemeClr val="bg1"/>
                </a:solidFill>
              </a:rPr>
              <a:t>Conjunto de condiciones sociales que consienten y favorecen en los seres humanos el desarrollo íntegro de su persona...</a:t>
            </a:r>
          </a:p>
        </p:txBody>
      </p:sp>
      <p:sp>
        <p:nvSpPr>
          <p:cNvPr id="64516" name="Text Box 4"/>
          <p:cNvSpPr txBox="1">
            <a:spLocks noChangeArrowheads="1"/>
          </p:cNvSpPr>
          <p:nvPr/>
        </p:nvSpPr>
        <p:spPr bwMode="auto">
          <a:xfrm>
            <a:off x="285720" y="4429132"/>
            <a:ext cx="5759450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4625" indent="-174625">
              <a:spcBef>
                <a:spcPct val="50000"/>
              </a:spcBef>
              <a:buFontTx/>
              <a:buChar char="•"/>
            </a:pPr>
            <a:r>
              <a:rPr lang="es-ES_tradnl" sz="3200" dirty="0">
                <a:solidFill>
                  <a:schemeClr val="bg1"/>
                </a:solidFill>
              </a:rPr>
              <a:t>La razón misma de ser de los poderes públicos es la realización del bien común...</a:t>
            </a:r>
          </a:p>
        </p:txBody>
      </p:sp>
      <p:pic>
        <p:nvPicPr>
          <p:cNvPr id="64517" name="Picture 5" descr="jurand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2214554"/>
            <a:ext cx="2774979" cy="415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4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 autoUpdateAnimBg="0"/>
      <p:bldP spid="64515" grpId="0" autoUpdateAnimBg="0"/>
      <p:bldP spid="64516" grpId="0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értice">
  <a:themeElements>
    <a:clrScheme name="Vértic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Vértic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Vértic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1575</TotalTime>
  <Words>830</Words>
  <Application>Microsoft Office PowerPoint</Application>
  <PresentationFormat>Presentación en pantalla (4:3)</PresentationFormat>
  <Paragraphs>68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Vértice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Alejandro W. Bunge</dc:creator>
  <cp:lastModifiedBy>CRS088</cp:lastModifiedBy>
  <cp:revision>46</cp:revision>
  <dcterms:created xsi:type="dcterms:W3CDTF">2002-03-18T19:42:59Z</dcterms:created>
  <dcterms:modified xsi:type="dcterms:W3CDTF">2015-09-16T17:09:31Z</dcterms:modified>
</cp:coreProperties>
</file>