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61" r:id="rId6"/>
    <p:sldId id="262" r:id="rId7"/>
    <p:sldId id="264" r:id="rId8"/>
    <p:sldId id="265" r:id="rId9"/>
    <p:sldId id="267" r:id="rId10"/>
    <p:sldId id="268" r:id="rId11"/>
    <p:sldId id="269" r:id="rId12"/>
    <p:sldId id="270" r:id="rId13"/>
    <p:sldId id="271" r:id="rId14"/>
    <p:sldId id="272" r:id="rId15"/>
    <p:sldId id="275" r:id="rId16"/>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26" autoAdjust="0"/>
    <p:restoredTop sz="94660"/>
  </p:normalViewPr>
  <p:slideViewPr>
    <p:cSldViewPr>
      <p:cViewPr varScale="1">
        <p:scale>
          <a:sx n="73" d="100"/>
          <a:sy n="73" d="100"/>
        </p:scale>
        <p:origin x="-42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98D0319B-B044-4466-A1B3-8E3B18154A46}" type="datetimeFigureOut">
              <a:rPr lang="it-IT"/>
              <a:pPr>
                <a:defRPr/>
              </a:pPr>
              <a:t>11/04/2016</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AD5594A1-FD41-4C25-98B0-C7362DA1C3B7}" type="slidenum">
              <a:rPr lang="it-IT"/>
              <a:pPr>
                <a:defRPr/>
              </a:pPr>
              <a:t>‹N›</a:t>
            </a:fld>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1FFC25A8-59F5-422C-BCDA-C763281EF2B1}" type="datetimeFigureOut">
              <a:rPr lang="it-IT"/>
              <a:pPr>
                <a:defRPr/>
              </a:pPr>
              <a:t>11/04/2016</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B2598CC2-7B4B-4ACD-9EA5-175307019ACE}" type="slidenum">
              <a:rPr lang="it-IT"/>
              <a:pPr>
                <a:defRPr/>
              </a:pPr>
              <a:t>‹N›</a:t>
            </a:fld>
            <a:endParaRPr lang="it-IT"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DDADB874-EA2D-478B-A07B-1710D3068BCD}" type="datetimeFigureOut">
              <a:rPr lang="it-IT"/>
              <a:pPr>
                <a:defRPr/>
              </a:pPr>
              <a:t>11/04/2016</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F32FB260-822A-4735-8A3E-5232EE06B4BE}" type="slidenum">
              <a:rPr lang="it-IT"/>
              <a:pPr>
                <a:defRPr/>
              </a:pPr>
              <a:t>‹N›</a:t>
            </a:fld>
            <a:endParaRPr lang="it-IT"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C0E16159-5874-4333-8550-649C750B0066}" type="datetimeFigureOut">
              <a:rPr lang="it-IT"/>
              <a:pPr>
                <a:defRPr/>
              </a:pPr>
              <a:t>11/04/2016</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F1522436-0BEA-4FCD-8812-E964C1E85A7B}" type="slidenum">
              <a:rPr lang="it-IT"/>
              <a:pPr>
                <a:defRPr/>
              </a:pPr>
              <a:t>‹N›</a:t>
            </a:fld>
            <a:endParaRPr lang="it-I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06938523-D335-4706-8595-49DCD2B307FC}" type="datetimeFigureOut">
              <a:rPr lang="it-IT"/>
              <a:pPr>
                <a:defRPr/>
              </a:pPr>
              <a:t>11/04/2016</a:t>
            </a:fld>
            <a:endParaRPr lang="it-IT" dirty="0"/>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007C3DC-C317-4738-BF51-A181BF8616DC}" type="slidenum">
              <a:rPr lang="it-IT"/>
              <a:pPr>
                <a:defRPr/>
              </a:pPr>
              <a:t>‹N›</a:t>
            </a:fld>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C21F6309-A005-4CA2-98B5-E902CF21A301}" type="datetimeFigureOut">
              <a:rPr lang="it-IT"/>
              <a:pPr>
                <a:defRPr/>
              </a:pPr>
              <a:t>11/04/2016</a:t>
            </a:fld>
            <a:endParaRPr lang="it-IT" dirty="0"/>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C76BC539-8F6A-4356-AA4E-3D37A8A44E01}" type="slidenum">
              <a:rPr lang="it-IT"/>
              <a:pPr>
                <a:defRPr/>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41C2696C-2554-4842-A74E-5A358CB0A5CE}" type="datetimeFigureOut">
              <a:rPr lang="it-IT"/>
              <a:pPr>
                <a:defRPr/>
              </a:pPr>
              <a:t>11/04/2016</a:t>
            </a:fld>
            <a:endParaRPr lang="it-IT" dirty="0"/>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F8AB8B16-BF95-43A8-A92C-73FFD8877073}" type="slidenum">
              <a:rPr lang="it-IT"/>
              <a:pPr>
                <a:defRPr/>
              </a:pPr>
              <a:t>‹N›</a:t>
            </a:fld>
            <a:endParaRPr lang="it-I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92395FD2-FAB6-4A3A-B156-CAA3A190DC43}" type="datetimeFigureOut">
              <a:rPr lang="it-IT"/>
              <a:pPr>
                <a:defRPr/>
              </a:pPr>
              <a:t>11/04/2016</a:t>
            </a:fld>
            <a:endParaRPr lang="it-IT" dirty="0"/>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46B9AD2C-5E83-4745-A1A9-7156F1332764}" type="slidenum">
              <a:rPr lang="it-IT"/>
              <a:pPr>
                <a:defRPr/>
              </a:pPr>
              <a:t>‹N›</a:t>
            </a:fld>
            <a:endParaRPr lang="it-I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4F283B35-1725-41DE-99A5-32DFD956F1F2}" type="datetimeFigureOut">
              <a:rPr lang="it-IT"/>
              <a:pPr>
                <a:defRPr/>
              </a:pPr>
              <a:t>11/04/2016</a:t>
            </a:fld>
            <a:endParaRPr lang="it-IT" dirty="0"/>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325C36FF-28EB-4AA4-915F-11222DED4CDD}" type="slidenum">
              <a:rPr lang="it-IT"/>
              <a:pPr>
                <a:defRPr/>
              </a:pPr>
              <a:t>‹N›</a:t>
            </a:fld>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24C0AA9C-2F31-4B98-AC6D-E79A2D263F45}" type="datetimeFigureOut">
              <a:rPr lang="it-IT"/>
              <a:pPr>
                <a:defRPr/>
              </a:pPr>
              <a:t>11/04/2016</a:t>
            </a:fld>
            <a:endParaRPr lang="it-IT" dirty="0"/>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2C7023E9-6278-4E12-A92D-CF81754E4A1A}" type="slidenum">
              <a:rPr lang="it-IT"/>
              <a:pPr>
                <a:defRPr/>
              </a:pPr>
              <a:t>‹N›</a:t>
            </a:fld>
            <a:endParaRPr lang="it-IT"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dirty="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4623FE8A-BF14-4E26-9D5A-FF84899E6637}" type="datetimeFigureOut">
              <a:rPr lang="it-IT"/>
              <a:pPr>
                <a:defRPr/>
              </a:pPr>
              <a:t>11/04/2016</a:t>
            </a:fld>
            <a:endParaRPr lang="it-IT" dirty="0"/>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AD21A14A-6365-41CE-9092-DBA45746412F}" type="slidenum">
              <a:rPr lang="it-IT"/>
              <a:pPr>
                <a:defRPr/>
              </a:pPr>
              <a:t>‹N›</a:t>
            </a:fld>
            <a:endParaRPr lang="it-IT"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FF113EF3-EF73-4833-A3CC-5B9DA9942A4A}" type="datetimeFigureOut">
              <a:rPr lang="it-IT"/>
              <a:pPr>
                <a:defRPr/>
              </a:pPr>
              <a:t>11/04/2016</a:t>
            </a:fld>
            <a:endParaRPr lang="it-IT" dirty="0"/>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cs typeface="+mn-cs"/>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5C39BB8-4FE6-44C9-9AA1-00D5ED684AD4}" type="slidenum">
              <a:rPr lang="it-IT"/>
              <a:pPr>
                <a:defRPr/>
              </a:pPr>
              <a:t>‹N›</a:t>
            </a:fld>
            <a:endParaRPr lang="it-IT"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 Target="slide5.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8.xml"/><Relationship Id="rId7" Type="http://schemas.openxmlformats.org/officeDocument/2006/relationships/slide" Target="slide12.xml"/><Relationship Id="rId2" Type="http://schemas.openxmlformats.org/officeDocument/2006/relationships/slide" Target="slide7.xml"/><Relationship Id="rId1" Type="http://schemas.openxmlformats.org/officeDocument/2006/relationships/slideLayout" Target="../slideLayouts/slideLayout6.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9.xml"/><Relationship Id="rId9" Type="http://schemas.openxmlformats.org/officeDocument/2006/relationships/slide" Target="slide14.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3D4A8"/>
            </a:gs>
            <a:gs pos="25000">
              <a:srgbClr val="21D6E0"/>
            </a:gs>
            <a:gs pos="75000">
              <a:srgbClr val="0087E6"/>
            </a:gs>
            <a:gs pos="100000">
              <a:srgbClr val="005CBF"/>
            </a:gs>
          </a:gsLst>
          <a:lin ang="5400000"/>
        </a:gra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785786" y="0"/>
            <a:ext cx="7772400" cy="1285884"/>
          </a:xfrm>
        </p:spPr>
        <p:txBody>
          <a:bodyPr rtlCol="0">
            <a:normAutofit/>
          </a:bodyPr>
          <a:lstStyle/>
          <a:p>
            <a:pPr fontAlgn="auto">
              <a:spcAft>
                <a:spcPts val="0"/>
              </a:spcAft>
              <a:defRPr/>
            </a:pPr>
            <a:r>
              <a:rPr lang="it-IT" b="1" dirty="0">
                <a:ln w="18000">
                  <a:solidFill>
                    <a:srgbClr val="7030A0"/>
                  </a:solidFill>
                  <a:prstDash val="solid"/>
                  <a:miter lim="800000"/>
                </a:ln>
                <a:noFill/>
                <a:effectLst>
                  <a:outerShdw blurRad="25500" dist="23000" dir="7020000" algn="tl">
                    <a:srgbClr val="000000">
                      <a:alpha val="50000"/>
                    </a:srgbClr>
                  </a:outerShdw>
                </a:effectLst>
              </a:rPr>
              <a:t>VISITA AL CASEIFICIO COLLA</a:t>
            </a:r>
          </a:p>
        </p:txBody>
      </p:sp>
      <p:sp>
        <p:nvSpPr>
          <p:cNvPr id="3" name="Sottotitolo 2"/>
          <p:cNvSpPr>
            <a:spLocks noGrp="1"/>
          </p:cNvSpPr>
          <p:nvPr>
            <p:ph type="subTitle" idx="1"/>
          </p:nvPr>
        </p:nvSpPr>
        <p:spPr/>
        <p:txBody>
          <a:bodyPr rtlCol="0">
            <a:normAutofit/>
          </a:bodyPr>
          <a:lstStyle/>
          <a:p>
            <a:pPr fontAlgn="auto">
              <a:spcAft>
                <a:spcPts val="0"/>
              </a:spcAft>
              <a:buFont typeface="Arial" pitchFamily="34" charset="0"/>
              <a:buNone/>
              <a:defRPr/>
            </a:pPr>
            <a:endParaRPr lang="it-IT" dirty="0"/>
          </a:p>
        </p:txBody>
      </p:sp>
      <p:pic>
        <p:nvPicPr>
          <p:cNvPr id="1026" name="Picture 2" descr="C:\Users\Michele\Documents\BENEDETTA SCUOLA\TECNOLOGIA CASEIFICO COLLA CORRETTO DALLA PROF\foto Laura\20160228_151329 (1).jpg"/>
          <p:cNvPicPr>
            <a:picLocks noChangeAspect="1" noChangeArrowheads="1"/>
          </p:cNvPicPr>
          <p:nvPr/>
        </p:nvPicPr>
        <p:blipFill>
          <a:blip r:embed="rId2"/>
          <a:srcRect/>
          <a:stretch>
            <a:fillRect/>
          </a:stretch>
        </p:blipFill>
        <p:spPr bwMode="auto">
          <a:xfrm>
            <a:off x="428625" y="1428750"/>
            <a:ext cx="8358188" cy="45720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1000125"/>
            <a:ext cx="8229600" cy="417513"/>
          </a:xfrm>
        </p:spPr>
        <p:txBody>
          <a:bodyPr/>
          <a:lstStyle/>
          <a:p>
            <a:r>
              <a:rPr lang="it-IT" sz="2000" b="1" smtClean="0">
                <a:latin typeface="Aharoni" pitchFamily="2" charset="-79"/>
                <a:cs typeface="Aharoni" pitchFamily="2" charset="-79"/>
                <a:hlinkClick r:id="rId2" action="ppaction://hlinksldjump"/>
              </a:rPr>
              <a:t>FORMATURA</a:t>
            </a:r>
            <a:r>
              <a:rPr lang="it-IT" sz="2000" b="1" smtClean="0">
                <a:latin typeface="Aharoni" pitchFamily="2" charset="-79"/>
                <a:cs typeface="Aharoni" pitchFamily="2" charset="-79"/>
              </a:rPr>
              <a:t> </a:t>
            </a:r>
            <a:r>
              <a:rPr lang="it-IT" sz="2000" b="1" baseline="30000" smtClean="0">
                <a:latin typeface="Aharoni" pitchFamily="2" charset="-79"/>
                <a:cs typeface="Aharoni" pitchFamily="2" charset="-79"/>
              </a:rPr>
              <a:t>1  </a:t>
            </a:r>
            <a:r>
              <a:rPr lang="it-IT" sz="2000" b="1" smtClean="0">
                <a:latin typeface="Aharoni" pitchFamily="2" charset="-79"/>
                <a:cs typeface="Aharoni" pitchFamily="2" charset="-79"/>
              </a:rPr>
              <a:t>: la cagliata avvolta in un telo di lino viene messa nelle fascere di teflon, pressata e rivoltata. Viene applicato un dischetto di plastica, la placca di caseina,  dove è scritto il marchio (in questo caso Grana Padano), il numero di matricola, il luogo di produzione e la sigla DOP (Denominazione d'Origine Protetta). Insieme alla placca di caseina viene messo uno stampo che ha un buco bianco dove verrà impresso un marchio dal Consorzio superati i 9 mesi di stagionatura.</a:t>
            </a:r>
            <a:endParaRPr lang="it-IT" sz="2000" smtClean="0">
              <a:latin typeface="Aharoni" pitchFamily="2" charset="-79"/>
              <a:cs typeface="Aharoni" pitchFamily="2" charset="-79"/>
            </a:endParaRPr>
          </a:p>
        </p:txBody>
      </p:sp>
      <p:pic>
        <p:nvPicPr>
          <p:cNvPr id="6" name="Picture 2" descr="C:\Users\Michele\Documents\BENEDETTA SCUOLA\TECNOLOGIA CASEIFICO COLLA CORRETTO DALLA PROF\immagini\forme.jpg"/>
          <p:cNvPicPr>
            <a:picLocks noGrp="1" noChangeAspect="1" noChangeArrowheads="1"/>
          </p:cNvPicPr>
          <p:nvPr>
            <p:ph idx="1"/>
          </p:nvPr>
        </p:nvPicPr>
        <p:blipFill>
          <a:blip r:embed="rId3"/>
          <a:srcRect/>
          <a:stretch>
            <a:fillRect/>
          </a:stretch>
        </p:blipFill>
        <p:spPr>
          <a:xfrm>
            <a:off x="928688" y="2500313"/>
            <a:ext cx="6786562" cy="3786187"/>
          </a:xfrm>
        </p:spPr>
      </p:pic>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17999">
              <a:srgbClr val="99CCFF"/>
            </a:gs>
            <a:gs pos="36000">
              <a:srgbClr val="9966FF"/>
            </a:gs>
            <a:gs pos="61000">
              <a:srgbClr val="CC99FF"/>
            </a:gs>
            <a:gs pos="82001">
              <a:srgbClr val="99CCFF"/>
            </a:gs>
            <a:gs pos="100000">
              <a:srgbClr val="CCCCFF"/>
            </a:gs>
          </a:gsLst>
          <a:lin ang="540000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1071563"/>
            <a:ext cx="8229600" cy="928687"/>
          </a:xfrm>
        </p:spPr>
        <p:txBody>
          <a:bodyPr>
            <a:normAutofit/>
          </a:bodyPr>
          <a:lstStyle/>
          <a:p>
            <a:r>
              <a:rPr lang="it-IT" sz="2400" b="1" smtClean="0">
                <a:latin typeface="Aharoni" pitchFamily="2" charset="-79"/>
                <a:cs typeface="Aharoni" pitchFamily="2" charset="-79"/>
                <a:hlinkClick r:id="rId2" action="ppaction://hlinksldjump"/>
              </a:rPr>
              <a:t>FORMATURA</a:t>
            </a:r>
            <a:r>
              <a:rPr lang="it-IT" sz="2400" b="1" smtClean="0">
                <a:latin typeface="Aharoni" pitchFamily="2" charset="-79"/>
                <a:cs typeface="Aharoni" pitchFamily="2" charset="-79"/>
              </a:rPr>
              <a:t> </a:t>
            </a:r>
            <a:r>
              <a:rPr lang="it-IT" sz="2400" b="1" baseline="30000" smtClean="0">
                <a:latin typeface="Aharoni" pitchFamily="2" charset="-79"/>
                <a:cs typeface="Aharoni" pitchFamily="2" charset="-79"/>
              </a:rPr>
              <a:t>2</a:t>
            </a:r>
            <a:r>
              <a:rPr lang="it-IT" sz="2400" b="1" smtClean="0">
                <a:latin typeface="Aharoni" pitchFamily="2" charset="-79"/>
                <a:cs typeface="Aharoni" pitchFamily="2" charset="-79"/>
              </a:rPr>
              <a:t>: il formaggio viene trasferito in un'altra stanza dove viene messo in uno stampo in acciaio che gli conferisce la sua caratteristica bombatura. Qui le forme restano per un paio di giorni e di tanto in tanto viene misurato il PH ossia il tasso di acidità. All'interno del formaggio sono presenti dei batteri che sviluppandosi permetteranno al  formaggio di aumentare la sua consistenza. </a:t>
            </a:r>
            <a:endParaRPr lang="it-IT" sz="2400" smtClean="0">
              <a:latin typeface="Aharoni" pitchFamily="2" charset="-79"/>
              <a:cs typeface="Aharoni" pitchFamily="2" charset="-79"/>
            </a:endParaRPr>
          </a:p>
        </p:txBody>
      </p:sp>
      <p:pic>
        <p:nvPicPr>
          <p:cNvPr id="9218" name="Picture 2" descr="C:\Users\Michele\Documents\BENEDETTA SCUOLA\bombatura del formaggio.jpg"/>
          <p:cNvPicPr>
            <a:picLocks noGrp="1" noChangeAspect="1" noChangeArrowheads="1"/>
          </p:cNvPicPr>
          <p:nvPr>
            <p:ph idx="1"/>
          </p:nvPr>
        </p:nvPicPr>
        <p:blipFill>
          <a:blip r:embed="rId3"/>
          <a:srcRect/>
          <a:stretch>
            <a:fillRect/>
          </a:stretch>
        </p:blipFill>
        <p:spPr>
          <a:xfrm>
            <a:off x="1643063" y="2967038"/>
            <a:ext cx="5643562" cy="3533775"/>
          </a:xfrm>
        </p:spPr>
      </p:pic>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wipe(down)">
                                      <p:cBhvr>
                                        <p:cTn id="12"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03D4A8"/>
            </a:gs>
            <a:gs pos="25000">
              <a:srgbClr val="21D6E0"/>
            </a:gs>
            <a:gs pos="75000">
              <a:srgbClr val="0087E6"/>
            </a:gs>
            <a:gs pos="100000">
              <a:srgbClr val="005CBF"/>
            </a:gs>
          </a:gsLst>
          <a:lin ang="540000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714375"/>
            <a:ext cx="8229600" cy="2357438"/>
          </a:xfrm>
        </p:spPr>
        <p:txBody>
          <a:bodyPr/>
          <a:lstStyle/>
          <a:p>
            <a:r>
              <a:rPr lang="it-IT" sz="1600" b="1" smtClean="0">
                <a:latin typeface="Aharoni" pitchFamily="2" charset="-79"/>
                <a:cs typeface="Aharoni" pitchFamily="2" charset="-79"/>
                <a:hlinkClick r:id="rId2" action="ppaction://hlinksldjump"/>
              </a:rPr>
              <a:t>SALATURA</a:t>
            </a:r>
            <a:r>
              <a:rPr lang="it-IT" sz="1600" b="1" smtClean="0">
                <a:latin typeface="Aharoni" pitchFamily="2" charset="-79"/>
                <a:cs typeface="Aharoni" pitchFamily="2" charset="-79"/>
              </a:rPr>
              <a:t>: le forme vengono messe all'interno di apposite vasche (salamoie)  contenenti acqua e sale tramite apparecchiature che funzionano come delle gru, ossia sollevano una struttura molto resistente, suddivisa in piani, che viene immersa  e qui  rimane per circa 20 giorni. I primi 10 giorni sono fondamentali per il processo di salatura, anche se il formaggio è ancora dolce all'interno, perché  il sale durante questo periodo penetra solo per 1,5 cm sotto la crosta. Questo periodo è importante sia dal punto di vista microbiologico che organolettico:  infatti viene conferito il caratteristico sapore, aroma e odore. Durante questa fase avvengono anche altri fenomeni:</a:t>
            </a:r>
            <a:br>
              <a:rPr lang="it-IT" sz="1600" b="1" smtClean="0">
                <a:latin typeface="Aharoni" pitchFamily="2" charset="-79"/>
                <a:cs typeface="Aharoni" pitchFamily="2" charset="-79"/>
              </a:rPr>
            </a:br>
            <a:r>
              <a:rPr lang="it-IT" sz="1600" b="1" smtClean="0">
                <a:latin typeface="Aharoni" pitchFamily="2" charset="-79"/>
                <a:cs typeface="Aharoni" pitchFamily="2" charset="-79"/>
              </a:rPr>
              <a:t>1. la perdita di umidità</a:t>
            </a:r>
            <a:br>
              <a:rPr lang="it-IT" sz="1600" b="1" smtClean="0">
                <a:latin typeface="Aharoni" pitchFamily="2" charset="-79"/>
                <a:cs typeface="Aharoni" pitchFamily="2" charset="-79"/>
              </a:rPr>
            </a:br>
            <a:r>
              <a:rPr lang="it-IT" sz="1600" b="1" smtClean="0">
                <a:latin typeface="Aharoni" pitchFamily="2" charset="-79"/>
                <a:cs typeface="Aharoni" pitchFamily="2" charset="-79"/>
              </a:rPr>
              <a:t>2. la trasformazione del lattosio in acido lattico grazie all'azione dei fermenti lattici.</a:t>
            </a:r>
            <a:br>
              <a:rPr lang="it-IT" sz="1600" b="1" smtClean="0">
                <a:latin typeface="Aharoni" pitchFamily="2" charset="-79"/>
                <a:cs typeface="Aharoni" pitchFamily="2" charset="-79"/>
              </a:rPr>
            </a:br>
            <a:r>
              <a:rPr lang="it-IT" sz="1600" b="1" smtClean="0">
                <a:latin typeface="Aharoni" pitchFamily="2" charset="-79"/>
                <a:cs typeface="Aharoni" pitchFamily="2" charset="-79"/>
              </a:rPr>
              <a:t>3. la trasformazione della caseina, fosfoproteina responsabile della formazione dell'aroma.</a:t>
            </a:r>
            <a:br>
              <a:rPr lang="it-IT" sz="1600" b="1" smtClean="0">
                <a:latin typeface="Aharoni" pitchFamily="2" charset="-79"/>
                <a:cs typeface="Aharoni" pitchFamily="2" charset="-79"/>
              </a:rPr>
            </a:br>
            <a:r>
              <a:rPr lang="it-IT" sz="1600" b="1" smtClean="0">
                <a:latin typeface="Aharoni" pitchFamily="2" charset="-79"/>
                <a:cs typeface="Aharoni" pitchFamily="2" charset="-79"/>
              </a:rPr>
              <a:t>4. la formazione della crosta leggermente più spessa.</a:t>
            </a:r>
            <a:endParaRPr lang="it-IT" sz="1600" smtClean="0">
              <a:latin typeface="Aharoni" pitchFamily="2" charset="-79"/>
              <a:cs typeface="Aharoni" pitchFamily="2" charset="-79"/>
            </a:endParaRPr>
          </a:p>
        </p:txBody>
      </p:sp>
      <p:pic>
        <p:nvPicPr>
          <p:cNvPr id="10242" name="Picture 2" descr="C:\Users\Michele\Documents\BENEDETTA SCUOLA\TECNOLOGIA CASEIFICO COLLA CORRETTO DALLA PROF\immagini\salatura.jpg"/>
          <p:cNvPicPr>
            <a:picLocks noGrp="1" noChangeAspect="1" noChangeArrowheads="1"/>
          </p:cNvPicPr>
          <p:nvPr>
            <p:ph idx="1"/>
          </p:nvPr>
        </p:nvPicPr>
        <p:blipFill>
          <a:blip r:embed="rId3"/>
          <a:srcRect/>
          <a:stretch>
            <a:fillRect/>
          </a:stretch>
        </p:blipFill>
        <p:spPr>
          <a:xfrm>
            <a:off x="1643063" y="3714750"/>
            <a:ext cx="5715000" cy="2928938"/>
          </a:xfrm>
        </p:spPr>
      </p:pic>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Effect transition="in" filter="wheel(4)">
                                      <p:cBhvr>
                                        <p:cTn id="12"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17999">
              <a:srgbClr val="99CCFF"/>
            </a:gs>
            <a:gs pos="36000">
              <a:srgbClr val="9966FF"/>
            </a:gs>
            <a:gs pos="61000">
              <a:srgbClr val="CC99FF"/>
            </a:gs>
            <a:gs pos="82001">
              <a:srgbClr val="99CCFF"/>
            </a:gs>
            <a:gs pos="100000">
              <a:srgbClr val="CCCCFF"/>
            </a:gs>
          </a:gsLst>
          <a:lin ang="540000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000" b="1" smtClean="0">
                <a:latin typeface="Aharoni" pitchFamily="2" charset="-79"/>
                <a:cs typeface="Aharoni" pitchFamily="2" charset="-79"/>
                <a:hlinkClick r:id="rId2" action="ppaction://hlinksldjump"/>
              </a:rPr>
              <a:t>LA</a:t>
            </a:r>
            <a:r>
              <a:rPr lang="it-IT" sz="2000" b="1" smtClean="0">
                <a:latin typeface="Aharoni" pitchFamily="2" charset="-79"/>
                <a:cs typeface="Aharoni" pitchFamily="2" charset="-79"/>
              </a:rPr>
              <a:t> STAGIONATURA: Le forme vengono portate in magazzino dove stagionano, disposte su assi di abete austriaco e pulite periodicamente da macchine automatiche. Le più recenti vengono pulite più spesso mentre quelle più stagionate meno frequentemente.</a:t>
            </a:r>
            <a:endParaRPr lang="it-IT" sz="2000" smtClean="0">
              <a:latin typeface="Aharoni" pitchFamily="2" charset="-79"/>
              <a:cs typeface="Aharoni" pitchFamily="2" charset="-79"/>
            </a:endParaRPr>
          </a:p>
        </p:txBody>
      </p:sp>
      <p:pic>
        <p:nvPicPr>
          <p:cNvPr id="11266" name="Picture 2" descr="C:\Users\Michele\Documents\BENEDETTA SCUOLA\TECNOLOGIA CASEIFICO COLLA CORRETTO DALLA PROF\immagini\stagionatura.jpg"/>
          <p:cNvPicPr>
            <a:picLocks noGrp="1" noChangeAspect="1" noChangeArrowheads="1"/>
          </p:cNvPicPr>
          <p:nvPr>
            <p:ph idx="1"/>
          </p:nvPr>
        </p:nvPicPr>
        <p:blipFill>
          <a:blip r:embed="rId3"/>
          <a:srcRect/>
          <a:stretch>
            <a:fillRect/>
          </a:stretch>
        </p:blipFill>
        <p:spPr>
          <a:xfrm>
            <a:off x="285750" y="1571625"/>
            <a:ext cx="8572500" cy="4714875"/>
          </a:xfrm>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1266"/>
                                        </p:tgtEl>
                                        <p:attrNameLst>
                                          <p:attrName>style.visibility</p:attrName>
                                        </p:attrNameLst>
                                      </p:cBhvr>
                                      <p:to>
                                        <p:strVal val="visible"/>
                                      </p:to>
                                    </p:set>
                                    <p:animEffect transition="in" filter="strips(downLeft)">
                                      <p:cBhvr>
                                        <p:cTn id="12"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1285875"/>
            <a:ext cx="8229600" cy="857250"/>
          </a:xfrm>
        </p:spPr>
        <p:txBody>
          <a:bodyPr/>
          <a:lstStyle/>
          <a:p>
            <a:r>
              <a:rPr lang="it-IT" sz="2000" b="1" smtClean="0">
                <a:latin typeface="Aharoni" pitchFamily="2" charset="-79"/>
                <a:cs typeface="Aharoni" pitchFamily="2" charset="-79"/>
                <a:hlinkClick r:id="rId2" action="ppaction://hlinksldjump"/>
              </a:rPr>
              <a:t>CONTROLLO</a:t>
            </a:r>
            <a:r>
              <a:rPr lang="it-IT" sz="2000" b="1" smtClean="0">
                <a:latin typeface="Aharoni" pitchFamily="2" charset="-79"/>
                <a:cs typeface="Aharoni" pitchFamily="2" charset="-79"/>
              </a:rPr>
              <a:t> DA PARTE DEL CONSORZIO: dopo questo periodo di stagionatura le forme vengono testate tramite:</a:t>
            </a:r>
            <a:br>
              <a:rPr lang="it-IT" sz="2000" b="1" smtClean="0">
                <a:latin typeface="Aharoni" pitchFamily="2" charset="-79"/>
                <a:cs typeface="Aharoni" pitchFamily="2" charset="-79"/>
              </a:rPr>
            </a:br>
            <a:r>
              <a:rPr lang="it-IT" sz="2000" smtClean="0">
                <a:latin typeface="Aharoni" pitchFamily="2" charset="-79"/>
                <a:cs typeface="Aharoni" pitchFamily="2" charset="-79"/>
              </a:rPr>
              <a:t>l'utilizzo del martello per battitura: Il formaggio viene colpito e, se provoca un suono pieno, significa che è perfetto ossia che non presenta all'interno dei "buchi", mentre se si avverte un suono vuoto, vuol dire che contiene delle piccole imperfezioni, importanti solo dal punto di vista estetico ma non pericolose dal punto di vista sanitario</a:t>
            </a:r>
            <a:br>
              <a:rPr lang="it-IT" sz="2000" smtClean="0">
                <a:latin typeface="Aharoni" pitchFamily="2" charset="-79"/>
                <a:cs typeface="Aharoni" pitchFamily="2" charset="-79"/>
              </a:rPr>
            </a:br>
            <a:r>
              <a:rPr lang="it-IT" sz="2000" smtClean="0">
                <a:latin typeface="Aharoni" pitchFamily="2" charset="-79"/>
                <a:cs typeface="Aharoni" pitchFamily="2" charset="-79"/>
              </a:rPr>
              <a:t>analisi sensoriale: gli stessi addetti utilizzano olfatto, vista  e tatto per evitare di immettere sul mercato un prodotto con evidenti imperfezioni o nocivo per la salute del consumatore. </a:t>
            </a:r>
          </a:p>
        </p:txBody>
      </p:sp>
      <p:pic>
        <p:nvPicPr>
          <p:cNvPr id="12290" name="Picture 2" descr="C:\Users\Michele\Documents\BENEDETTA SCUOLA\TECNOLOGIA CASEIFICO COLLA CORRETTO DALLA PROF\immagini\martelletto.jpg"/>
          <p:cNvPicPr>
            <a:picLocks noGrp="1" noChangeAspect="1" noChangeArrowheads="1"/>
          </p:cNvPicPr>
          <p:nvPr>
            <p:ph sz="half" idx="1"/>
          </p:nvPr>
        </p:nvPicPr>
        <p:blipFill>
          <a:blip r:embed="rId3"/>
          <a:srcRect/>
          <a:stretch>
            <a:fillRect/>
          </a:stretch>
        </p:blipFill>
        <p:spPr>
          <a:xfrm>
            <a:off x="428625" y="3357563"/>
            <a:ext cx="3857625" cy="3000375"/>
          </a:xfrm>
        </p:spPr>
      </p:pic>
      <p:pic>
        <p:nvPicPr>
          <p:cNvPr id="12291" name="Picture 3" descr="C:\Users\Michele\Documents\BENEDETTA SCUOLA\analisi sensoriale del formaggio.jpg"/>
          <p:cNvPicPr>
            <a:picLocks noGrp="1" noChangeAspect="1" noChangeArrowheads="1"/>
          </p:cNvPicPr>
          <p:nvPr>
            <p:ph sz="half" idx="2"/>
          </p:nvPr>
        </p:nvPicPr>
        <p:blipFill>
          <a:blip r:embed="rId4"/>
          <a:srcRect/>
          <a:stretch>
            <a:fillRect/>
          </a:stretch>
        </p:blipFill>
        <p:spPr>
          <a:xfrm>
            <a:off x="4643438" y="3429000"/>
            <a:ext cx="4181475" cy="3000375"/>
          </a:xfr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2290"/>
                                        </p:tgtEl>
                                        <p:attrNameLst>
                                          <p:attrName>style.visibility</p:attrName>
                                        </p:attrNameLst>
                                      </p:cBhvr>
                                      <p:to>
                                        <p:strVal val="visible"/>
                                      </p:to>
                                    </p:set>
                                    <p:anim calcmode="lin" valueType="num">
                                      <p:cBhvr additive="base">
                                        <p:cTn id="12" dur="500" fill="hold"/>
                                        <p:tgtEl>
                                          <p:spTgt spid="12290"/>
                                        </p:tgtEl>
                                        <p:attrNameLst>
                                          <p:attrName>ppt_x</p:attrName>
                                        </p:attrNameLst>
                                      </p:cBhvr>
                                      <p:tavLst>
                                        <p:tav tm="0">
                                          <p:val>
                                            <p:strVal val="#ppt_x"/>
                                          </p:val>
                                        </p:tav>
                                        <p:tav tm="100000">
                                          <p:val>
                                            <p:strVal val="#ppt_x"/>
                                          </p:val>
                                        </p:tav>
                                      </p:tavLst>
                                    </p:anim>
                                    <p:anim calcmode="lin" valueType="num">
                                      <p:cBhvr additive="base">
                                        <p:cTn id="13" dur="500" fill="hold"/>
                                        <p:tgtEl>
                                          <p:spTgt spid="1229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291"/>
                                        </p:tgtEl>
                                        <p:attrNameLst>
                                          <p:attrName>style.visibility</p:attrName>
                                        </p:attrNameLst>
                                      </p:cBhvr>
                                      <p:to>
                                        <p:strVal val="visible"/>
                                      </p:to>
                                    </p:set>
                                    <p:anim calcmode="lin" valueType="num">
                                      <p:cBhvr additive="base">
                                        <p:cTn id="18" dur="500" fill="hold"/>
                                        <p:tgtEl>
                                          <p:spTgt spid="12291"/>
                                        </p:tgtEl>
                                        <p:attrNameLst>
                                          <p:attrName>ppt_x</p:attrName>
                                        </p:attrNameLst>
                                      </p:cBhvr>
                                      <p:tavLst>
                                        <p:tav tm="0">
                                          <p:val>
                                            <p:strVal val="#ppt_x"/>
                                          </p:val>
                                        </p:tav>
                                        <p:tav tm="100000">
                                          <p:val>
                                            <p:strVal val="#ppt_x"/>
                                          </p:val>
                                        </p:tav>
                                      </p:tavLst>
                                    </p:anim>
                                    <p:anim calcmode="lin" valueType="num">
                                      <p:cBhvr additive="base">
                                        <p:cTn id="19" dur="500" fill="hold"/>
                                        <p:tgtEl>
                                          <p:spTgt spid="122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000" smtClean="0">
                <a:latin typeface="Aharoni" pitchFamily="2" charset="-79"/>
                <a:cs typeface="Aharoni" pitchFamily="2" charset="-79"/>
              </a:rPr>
              <a:t>PRODOTTI DI SCARTO DALLA LAVORAZIONE DEL GRANA</a:t>
            </a:r>
            <a:br>
              <a:rPr lang="it-IT" sz="2000" smtClean="0">
                <a:latin typeface="Aharoni" pitchFamily="2" charset="-79"/>
                <a:cs typeface="Aharoni" pitchFamily="2" charset="-79"/>
              </a:rPr>
            </a:br>
            <a:r>
              <a:rPr lang="it-IT" sz="2000" smtClean="0">
                <a:latin typeface="Aharoni" pitchFamily="2" charset="-79"/>
                <a:cs typeface="Aharoni" pitchFamily="2" charset="-79"/>
              </a:rPr>
              <a:t>siero: usato per la produzione della ricotta</a:t>
            </a:r>
            <a:br>
              <a:rPr lang="it-IT" sz="2000" smtClean="0">
                <a:latin typeface="Aharoni" pitchFamily="2" charset="-79"/>
                <a:cs typeface="Aharoni" pitchFamily="2" charset="-79"/>
              </a:rPr>
            </a:br>
            <a:r>
              <a:rPr lang="it-IT" sz="2000" smtClean="0">
                <a:latin typeface="Aharoni" pitchFamily="2" charset="-79"/>
                <a:cs typeface="Aharoni" pitchFamily="2" charset="-79"/>
              </a:rPr>
              <a:t>acqua: depurata e scaricata nel Po</a:t>
            </a:r>
            <a:br>
              <a:rPr lang="it-IT" sz="2000" smtClean="0">
                <a:latin typeface="Aharoni" pitchFamily="2" charset="-79"/>
                <a:cs typeface="Aharoni" pitchFamily="2" charset="-79"/>
              </a:rPr>
            </a:br>
            <a:r>
              <a:rPr lang="it-IT" sz="2000" smtClean="0">
                <a:latin typeface="Aharoni" pitchFamily="2" charset="-79"/>
                <a:cs typeface="Aharoni" pitchFamily="2" charset="-79"/>
              </a:rPr>
              <a:t>panna: utilizzata per fare il burro, ma in questo caseificio viene impiegata per arricchire la ricotta.</a:t>
            </a:r>
            <a:endParaRPr lang="it-IT" sz="2000" smtClean="0"/>
          </a:p>
        </p:txBody>
      </p:sp>
      <p:pic>
        <p:nvPicPr>
          <p:cNvPr id="5" name="Picture 2" descr="C:\Users\Michele\Documents\burro.jpg"/>
          <p:cNvPicPr>
            <a:picLocks noGrp="1" noChangeAspect="1" noChangeArrowheads="1"/>
          </p:cNvPicPr>
          <p:nvPr>
            <p:ph sz="half" idx="1"/>
          </p:nvPr>
        </p:nvPicPr>
        <p:blipFill>
          <a:blip r:embed="rId2"/>
          <a:srcRect/>
          <a:stretch>
            <a:fillRect/>
          </a:stretch>
        </p:blipFill>
        <p:spPr>
          <a:xfrm>
            <a:off x="214313" y="2071688"/>
            <a:ext cx="4429125" cy="3429000"/>
          </a:xfrm>
        </p:spPr>
      </p:pic>
      <p:pic>
        <p:nvPicPr>
          <p:cNvPr id="14338" name="Picture 2" descr="C:\Users\Michele\Documents\BENEDETTA SCUOLA\Ricotta-Romana-2.jpg"/>
          <p:cNvPicPr>
            <a:picLocks noGrp="1" noChangeAspect="1" noChangeArrowheads="1"/>
          </p:cNvPicPr>
          <p:nvPr>
            <p:ph sz="half" idx="2"/>
          </p:nvPr>
        </p:nvPicPr>
        <p:blipFill>
          <a:blip r:embed="rId3"/>
          <a:srcRect/>
          <a:stretch>
            <a:fillRect/>
          </a:stretch>
        </p:blipFill>
        <p:spPr>
          <a:xfrm>
            <a:off x="4714875" y="2286000"/>
            <a:ext cx="3971925" cy="3643313"/>
          </a:xfrm>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4338"/>
                                        </p:tgtEl>
                                        <p:attrNameLst>
                                          <p:attrName>style.visibility</p:attrName>
                                        </p:attrNameLst>
                                      </p:cBhvr>
                                      <p:to>
                                        <p:strVal val="visible"/>
                                      </p:to>
                                    </p:set>
                                    <p:anim calcmode="lin" valueType="num">
                                      <p:cBhvr additive="base">
                                        <p:cTn id="21" dur="500" fill="hold"/>
                                        <p:tgtEl>
                                          <p:spTgt spid="14338"/>
                                        </p:tgtEl>
                                        <p:attrNameLst>
                                          <p:attrName>ppt_x</p:attrName>
                                        </p:attrNameLst>
                                      </p:cBhvr>
                                      <p:tavLst>
                                        <p:tav tm="0">
                                          <p:val>
                                            <p:strVal val="#ppt_x"/>
                                          </p:val>
                                        </p:tav>
                                        <p:tav tm="100000">
                                          <p:val>
                                            <p:strVal val="#ppt_x"/>
                                          </p:val>
                                        </p:tav>
                                      </p:tavLst>
                                    </p:anim>
                                    <p:anim calcmode="lin" valueType="num">
                                      <p:cBhvr additive="base">
                                        <p:cTn id="22"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571500" y="1357313"/>
            <a:ext cx="7772400" cy="3500437"/>
          </a:xfrm>
        </p:spPr>
        <p:txBody>
          <a:bodyPr/>
          <a:lstStyle/>
          <a:p>
            <a:r>
              <a:rPr lang="it-IT" sz="3400" smtClean="0">
                <a:latin typeface="Aharoni" pitchFamily="2" charset="-79"/>
                <a:cs typeface="Aharoni" pitchFamily="2" charset="-79"/>
              </a:rPr>
              <a:t>Il caseificio Colla può lavorare solo latte nazionale (locale) che viene ricavato dalle tre mungiture giornaliere.</a:t>
            </a:r>
            <a:br>
              <a:rPr lang="it-IT" sz="3400" smtClean="0">
                <a:latin typeface="Aharoni" pitchFamily="2" charset="-79"/>
                <a:cs typeface="Aharoni" pitchFamily="2" charset="-79"/>
              </a:rPr>
            </a:br>
            <a:r>
              <a:rPr lang="it-IT" sz="3400" smtClean="0">
                <a:latin typeface="Aharoni" pitchFamily="2" charset="-79"/>
                <a:cs typeface="Aharoni" pitchFamily="2" charset="-79"/>
              </a:rPr>
              <a:t>Dal latte ricevuto si producono 30/40 forme di formaggio al giorno anche se il caseificio ne potrebbe produrre un centinaio (questo limite è fissato da norme legislative e se tale limite viene superato si incorre in una multa). </a:t>
            </a:r>
          </a:p>
        </p:txBody>
      </p:sp>
      <p:sp>
        <p:nvSpPr>
          <p:cNvPr id="3" name="Sottotitolo 2"/>
          <p:cNvSpPr>
            <a:spLocks noGrp="1"/>
          </p:cNvSpPr>
          <p:nvPr>
            <p:ph type="subTitle" idx="1"/>
          </p:nvPr>
        </p:nvSpPr>
        <p:spPr/>
        <p:txBody>
          <a:bodyPr rtlCol="0">
            <a:normAutofit/>
          </a:bodyPr>
          <a:lstStyle/>
          <a:p>
            <a:pPr fontAlgn="auto">
              <a:spcAft>
                <a:spcPts val="0"/>
              </a:spcAft>
              <a:buFont typeface="Arial" pitchFamily="34" charset="0"/>
              <a:buNone/>
              <a:defRPr/>
            </a:pPr>
            <a:r>
              <a:rPr lang="it-IT" dirty="0" smtClean="0"/>
              <a:t>.</a:t>
            </a:r>
            <a:endParaRPr lang="it-IT"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428625" y="285750"/>
            <a:ext cx="8229600" cy="1143000"/>
          </a:xfrm>
        </p:spPr>
        <p:txBody>
          <a:bodyPr/>
          <a:lstStyle/>
          <a:p>
            <a:r>
              <a:rPr lang="it-IT" sz="2400" smtClean="0">
                <a:latin typeface="Aharoni" pitchFamily="2" charset="-79"/>
                <a:cs typeface="Aharoni" pitchFamily="2" charset="-79"/>
              </a:rPr>
              <a:t>PREPARAZIONE DEL LATTE</a:t>
            </a:r>
            <a:br>
              <a:rPr lang="it-IT" sz="2400" smtClean="0">
                <a:latin typeface="Aharoni" pitchFamily="2" charset="-79"/>
                <a:cs typeface="Aharoni" pitchFamily="2" charset="-79"/>
              </a:rPr>
            </a:br>
            <a:r>
              <a:rPr lang="it-IT" sz="2400" b="1" smtClean="0">
                <a:latin typeface="Aharoni" pitchFamily="2" charset="-79"/>
                <a:cs typeface="Aharoni" pitchFamily="2" charset="-79"/>
              </a:rPr>
              <a:t>MUNGITURA: la mungitura avviene meccanicamente, il latte viene raccolto e arrivato in caseificio viene messo all'interno di grandi contenitori chiamati MIXER.</a:t>
            </a:r>
            <a:endParaRPr lang="it-IT" sz="2400" smtClean="0">
              <a:latin typeface="Aharoni" pitchFamily="2" charset="-79"/>
              <a:cs typeface="Aharoni" pitchFamily="2" charset="-79"/>
            </a:endParaRPr>
          </a:p>
        </p:txBody>
      </p:sp>
      <p:pic>
        <p:nvPicPr>
          <p:cNvPr id="3074" name="Picture 2" descr="C:\Users\Michele\Documents\BENEDETTA SCUOLA\TECNOLOGIA CASEIFICO COLLA CORRETTO DALLA PROF\immagini\immagine mungitura mucche meccanica.jpg"/>
          <p:cNvPicPr>
            <a:picLocks noGrp="1" noChangeAspect="1" noChangeArrowheads="1"/>
          </p:cNvPicPr>
          <p:nvPr>
            <p:ph idx="1"/>
          </p:nvPr>
        </p:nvPicPr>
        <p:blipFill>
          <a:blip r:embed="rId2"/>
          <a:srcRect/>
          <a:stretch>
            <a:fillRect/>
          </a:stretch>
        </p:blipFill>
        <p:spPr>
          <a:xfrm>
            <a:off x="857250" y="2214563"/>
            <a:ext cx="7072313" cy="3857625"/>
          </a:xfrm>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checkerboard(across)">
                                      <p:cBhvr>
                                        <p:cTn id="12"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200"/>
            </a:gs>
            <a:gs pos="45000">
              <a:srgbClr val="FF7A00"/>
            </a:gs>
            <a:gs pos="70000">
              <a:srgbClr val="FF0300"/>
            </a:gs>
            <a:gs pos="100000">
              <a:srgbClr val="4D0808"/>
            </a:gs>
          </a:gsLst>
          <a:lin ang="5400000"/>
        </a:grad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654175"/>
          </a:xfrm>
        </p:spPr>
        <p:txBody>
          <a:bodyPr/>
          <a:lstStyle/>
          <a:p>
            <a:r>
              <a:rPr lang="it-IT" sz="1900" b="1" smtClean="0">
                <a:latin typeface="Aharoni" pitchFamily="2" charset="-79"/>
                <a:cs typeface="Aharoni" pitchFamily="2" charset="-79"/>
              </a:rPr>
              <a:t>AFFIORAMENTO: all'interno dei mixer il latte viene lasciato a riposo per 10 ore in modo tale che il grasso, chiamato panna, risalga in superficie e possa essere tolto:  l'80% il primo giorno e il restante 20% il giorno successivo (il formaggio grana è semi-grasso). Il latte parzialmente scremato è pronto per la lavorazione. </a:t>
            </a:r>
            <a:endParaRPr lang="it-IT" sz="1900" smtClean="0">
              <a:latin typeface="Aharoni" pitchFamily="2" charset="-79"/>
              <a:cs typeface="Aharoni" pitchFamily="2" charset="-79"/>
            </a:endParaRPr>
          </a:p>
        </p:txBody>
      </p:sp>
      <p:pic>
        <p:nvPicPr>
          <p:cNvPr id="5" name="Segnaposto contenuto 3" descr="affioramento.jpg"/>
          <p:cNvPicPr>
            <a:picLocks noGrp="1" noChangeAspect="1"/>
          </p:cNvPicPr>
          <p:nvPr>
            <p:ph sz="half" idx="1"/>
          </p:nvPr>
        </p:nvPicPr>
        <p:blipFill>
          <a:blip r:embed="rId2"/>
          <a:srcRect/>
          <a:stretch>
            <a:fillRect/>
          </a:stretch>
        </p:blipFill>
        <p:spPr>
          <a:xfrm>
            <a:off x="1000125" y="3000375"/>
            <a:ext cx="1706563" cy="1785938"/>
          </a:xfrm>
        </p:spPr>
      </p:pic>
      <p:pic>
        <p:nvPicPr>
          <p:cNvPr id="2050" name="Picture 2" descr="C:\Users\Michele\Documents\BENEDETTA SCUOLA\TECNOLOGIA CASEIFICO COLLA CORRETTO DALLA PROF\foto Laura\20160228_152452 (1).jpg"/>
          <p:cNvPicPr>
            <a:picLocks noGrp="1" noChangeAspect="1" noChangeArrowheads="1"/>
          </p:cNvPicPr>
          <p:nvPr>
            <p:ph sz="half" idx="2"/>
          </p:nvPr>
        </p:nvPicPr>
        <p:blipFill>
          <a:blip r:embed="rId3"/>
          <a:srcRect/>
          <a:stretch>
            <a:fillRect/>
          </a:stretch>
        </p:blipFill>
        <p:spPr>
          <a:xfrm>
            <a:off x="2786063" y="1928813"/>
            <a:ext cx="6000750" cy="4286250"/>
          </a:xfrm>
        </p:spPr>
      </p:pic>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strips(downLeft)">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3399"/>
            </a:gs>
            <a:gs pos="25000">
              <a:srgbClr val="FF6633"/>
            </a:gs>
            <a:gs pos="50000">
              <a:srgbClr val="FFFF00"/>
            </a:gs>
            <a:gs pos="75000">
              <a:srgbClr val="01A78F"/>
            </a:gs>
            <a:gs pos="100000">
              <a:srgbClr val="3366FF"/>
            </a:gs>
          </a:gsLst>
          <a:lin ang="5400000"/>
        </a:gradFill>
        <a:effectLst/>
      </p:bgPr>
    </p:bg>
    <p:spTree>
      <p:nvGrpSpPr>
        <p:cNvPr id="1" name=""/>
        <p:cNvGrpSpPr/>
        <p:nvPr/>
      </p:nvGrpSpPr>
      <p:grpSpPr>
        <a:xfrm>
          <a:off x="0" y="0"/>
          <a:ext cx="0" cy="0"/>
          <a:chOff x="0" y="0"/>
          <a:chExt cx="0" cy="0"/>
        </a:xfrm>
      </p:grpSpPr>
      <p:sp>
        <p:nvSpPr>
          <p:cNvPr id="17410" name="Titolo 1"/>
          <p:cNvSpPr>
            <a:spLocks noGrp="1"/>
          </p:cNvSpPr>
          <p:nvPr>
            <p:ph type="title"/>
          </p:nvPr>
        </p:nvSpPr>
        <p:spPr>
          <a:xfrm>
            <a:off x="457200" y="785813"/>
            <a:ext cx="8229600" cy="5572125"/>
          </a:xfrm>
        </p:spPr>
        <p:txBody>
          <a:bodyPr/>
          <a:lstStyle/>
          <a:p>
            <a:r>
              <a:rPr lang="it-IT" sz="2200" smtClean="0">
                <a:latin typeface="Aharoni" pitchFamily="2" charset="-79"/>
                <a:cs typeface="Aharoni" pitchFamily="2" charset="-79"/>
              </a:rPr>
              <a:t>FASI DELLA LAVORAZIONE</a:t>
            </a:r>
            <a:br>
              <a:rPr lang="it-IT" sz="2200" smtClean="0">
                <a:latin typeface="Aharoni" pitchFamily="2" charset="-79"/>
                <a:cs typeface="Aharoni" pitchFamily="2" charset="-79"/>
              </a:rPr>
            </a:br>
            <a:r>
              <a:rPr lang="it-IT" sz="2200" smtClean="0">
                <a:latin typeface="Aharoni" pitchFamily="2" charset="-79"/>
                <a:cs typeface="Aharoni" pitchFamily="2" charset="-79"/>
              </a:rPr>
              <a:t>FERMENTAZIONE </a:t>
            </a:r>
            <a:br>
              <a:rPr lang="it-IT" sz="2200" smtClean="0">
                <a:latin typeface="Aharoni" pitchFamily="2" charset="-79"/>
                <a:cs typeface="Aharoni" pitchFamily="2" charset="-79"/>
              </a:rPr>
            </a:br>
            <a:r>
              <a:rPr lang="it-IT" sz="2200" smtClean="0">
                <a:latin typeface="Aharoni" pitchFamily="2" charset="-79"/>
                <a:cs typeface="Aharoni" pitchFamily="2" charset="-79"/>
                <a:hlinkClick r:id="rId2" action="ppaction://hlinksldjump"/>
              </a:rPr>
              <a:t>COAGULAZIONE</a:t>
            </a:r>
            <a:r>
              <a:rPr lang="it-IT" sz="2200" smtClean="0">
                <a:latin typeface="Aharoni" pitchFamily="2" charset="-79"/>
                <a:cs typeface="Aharoni" pitchFamily="2" charset="-79"/>
              </a:rPr>
              <a:t>  </a:t>
            </a:r>
            <a:br>
              <a:rPr lang="it-IT" sz="2200" smtClean="0">
                <a:latin typeface="Aharoni" pitchFamily="2" charset="-79"/>
                <a:cs typeface="Aharoni" pitchFamily="2" charset="-79"/>
              </a:rPr>
            </a:br>
            <a:r>
              <a:rPr lang="it-IT" sz="2200" smtClean="0">
                <a:latin typeface="Aharoni" pitchFamily="2" charset="-79"/>
                <a:cs typeface="Aharoni" pitchFamily="2" charset="-79"/>
                <a:hlinkClick r:id="rId3" action="ppaction://hlinksldjump"/>
              </a:rPr>
              <a:t>ROTTURA</a:t>
            </a:r>
            <a:r>
              <a:rPr lang="it-IT" sz="2200" smtClean="0">
                <a:latin typeface="Aharoni" pitchFamily="2" charset="-79"/>
                <a:cs typeface="Aharoni" pitchFamily="2" charset="-79"/>
              </a:rPr>
              <a:t> DELLA CAGLIATA </a:t>
            </a:r>
            <a:br>
              <a:rPr lang="it-IT" sz="2200" smtClean="0">
                <a:latin typeface="Aharoni" pitchFamily="2" charset="-79"/>
                <a:cs typeface="Aharoni" pitchFamily="2" charset="-79"/>
              </a:rPr>
            </a:br>
            <a:r>
              <a:rPr lang="it-IT" sz="2200" smtClean="0">
                <a:latin typeface="Aharoni" pitchFamily="2" charset="-79"/>
                <a:cs typeface="Aharoni" pitchFamily="2" charset="-79"/>
              </a:rPr>
              <a:t>	</a:t>
            </a:r>
            <a:r>
              <a:rPr lang="it-IT" sz="2200" smtClean="0">
                <a:latin typeface="Aharoni" pitchFamily="2" charset="-79"/>
                <a:cs typeface="Aharoni" pitchFamily="2" charset="-79"/>
                <a:hlinkClick r:id="rId4" action="ppaction://hlinksldjump"/>
              </a:rPr>
              <a:t>ESTRAZIONE</a:t>
            </a:r>
            <a:r>
              <a:rPr lang="it-IT" sz="2200" smtClean="0">
                <a:latin typeface="Aharoni" pitchFamily="2" charset="-79"/>
                <a:cs typeface="Aharoni" pitchFamily="2" charset="-79"/>
              </a:rPr>
              <a:t> DELLA CAGLIATA  e  RIMOZIONE DEL SIERO 	</a:t>
            </a:r>
            <a:br>
              <a:rPr lang="it-IT" sz="2200" smtClean="0">
                <a:latin typeface="Aharoni" pitchFamily="2" charset="-79"/>
                <a:cs typeface="Aharoni" pitchFamily="2" charset="-79"/>
              </a:rPr>
            </a:br>
            <a:r>
              <a:rPr lang="it-IT" sz="2200" smtClean="0">
                <a:latin typeface="Aharoni" pitchFamily="2" charset="-79"/>
                <a:cs typeface="Aharoni" pitchFamily="2" charset="-79"/>
                <a:hlinkClick r:id="rId5" action="ppaction://hlinksldjump"/>
              </a:rPr>
              <a:t>FORMATURA</a:t>
            </a:r>
            <a:r>
              <a:rPr lang="it-IT" sz="2200" smtClean="0">
                <a:latin typeface="Aharoni" pitchFamily="2" charset="-79"/>
                <a:cs typeface="Aharoni" pitchFamily="2" charset="-79"/>
              </a:rPr>
              <a:t> 1  </a:t>
            </a:r>
            <a:br>
              <a:rPr lang="it-IT" sz="2200" smtClean="0">
                <a:latin typeface="Aharoni" pitchFamily="2" charset="-79"/>
                <a:cs typeface="Aharoni" pitchFamily="2" charset="-79"/>
              </a:rPr>
            </a:br>
            <a:r>
              <a:rPr lang="it-IT" sz="2200" smtClean="0">
                <a:latin typeface="Aharoni" pitchFamily="2" charset="-79"/>
                <a:cs typeface="Aharoni" pitchFamily="2" charset="-79"/>
                <a:hlinkClick r:id="rId6" action="ppaction://hlinksldjump"/>
              </a:rPr>
              <a:t>FORMATURA</a:t>
            </a:r>
            <a:r>
              <a:rPr lang="it-IT" sz="2200" smtClean="0">
                <a:latin typeface="Aharoni" pitchFamily="2" charset="-79"/>
                <a:cs typeface="Aharoni" pitchFamily="2" charset="-79"/>
              </a:rPr>
              <a:t> 2 </a:t>
            </a:r>
            <a:br>
              <a:rPr lang="it-IT" sz="2200" smtClean="0">
                <a:latin typeface="Aharoni" pitchFamily="2" charset="-79"/>
                <a:cs typeface="Aharoni" pitchFamily="2" charset="-79"/>
              </a:rPr>
            </a:br>
            <a:r>
              <a:rPr lang="it-IT" sz="2200" smtClean="0">
                <a:latin typeface="Aharoni" pitchFamily="2" charset="-79"/>
                <a:cs typeface="Aharoni" pitchFamily="2" charset="-79"/>
                <a:hlinkClick r:id="rId7" action="ppaction://hlinksldjump"/>
              </a:rPr>
              <a:t>SALATURA</a:t>
            </a:r>
            <a:r>
              <a:rPr lang="it-IT" sz="2200" smtClean="0">
                <a:latin typeface="Aharoni" pitchFamily="2" charset="-79"/>
                <a:cs typeface="Aharoni" pitchFamily="2" charset="-79"/>
              </a:rPr>
              <a:t> </a:t>
            </a:r>
            <a:br>
              <a:rPr lang="it-IT" sz="2200" smtClean="0">
                <a:latin typeface="Aharoni" pitchFamily="2" charset="-79"/>
                <a:cs typeface="Aharoni" pitchFamily="2" charset="-79"/>
              </a:rPr>
            </a:br>
            <a:r>
              <a:rPr lang="it-IT" sz="2200" smtClean="0">
                <a:latin typeface="Aharoni" pitchFamily="2" charset="-79"/>
                <a:cs typeface="Aharoni" pitchFamily="2" charset="-79"/>
              </a:rPr>
              <a:t>	</a:t>
            </a:r>
            <a:r>
              <a:rPr lang="it-IT" sz="2200" smtClean="0">
                <a:latin typeface="Aharoni" pitchFamily="2" charset="-79"/>
                <a:cs typeface="Aharoni" pitchFamily="2" charset="-79"/>
                <a:hlinkClick r:id="rId8" action="ppaction://hlinksldjump"/>
              </a:rPr>
              <a:t>LA</a:t>
            </a:r>
            <a:r>
              <a:rPr lang="it-IT" sz="2200" smtClean="0">
                <a:latin typeface="Aharoni" pitchFamily="2" charset="-79"/>
                <a:cs typeface="Aharoni" pitchFamily="2" charset="-79"/>
              </a:rPr>
              <a:t> STAGIONATURA </a:t>
            </a:r>
            <a:br>
              <a:rPr lang="it-IT" sz="2200" smtClean="0">
                <a:latin typeface="Aharoni" pitchFamily="2" charset="-79"/>
                <a:cs typeface="Aharoni" pitchFamily="2" charset="-79"/>
              </a:rPr>
            </a:br>
            <a:r>
              <a:rPr lang="it-IT" sz="2200" smtClean="0">
                <a:latin typeface="Aharoni" pitchFamily="2" charset="-79"/>
                <a:cs typeface="Aharoni" pitchFamily="2" charset="-79"/>
              </a:rPr>
              <a:t>	</a:t>
            </a:r>
            <a:r>
              <a:rPr lang="it-IT" sz="2200" smtClean="0">
                <a:latin typeface="Aharoni" pitchFamily="2" charset="-79"/>
                <a:cs typeface="Aharoni" pitchFamily="2" charset="-79"/>
                <a:hlinkClick r:id="rId9" action="ppaction://hlinksldjump"/>
              </a:rPr>
              <a:t>CONTROLLO</a:t>
            </a:r>
            <a:r>
              <a:rPr lang="it-IT" sz="2200" smtClean="0">
                <a:latin typeface="Aharoni" pitchFamily="2" charset="-79"/>
                <a:cs typeface="Aharoni" pitchFamily="2" charset="-79"/>
              </a:rPr>
              <a:t> DA PARTE DEL CONSORZIO</a:t>
            </a:r>
            <a:endParaRPr lang="it-IT" smtClean="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a:gradFill>
        <a:effectLst/>
      </p:bgPr>
    </p:bg>
    <p:spTree>
      <p:nvGrpSpPr>
        <p:cNvPr id="1" name=""/>
        <p:cNvGrpSpPr/>
        <p:nvPr/>
      </p:nvGrpSpPr>
      <p:grpSpPr>
        <a:xfrm>
          <a:off x="0" y="0"/>
          <a:ext cx="0" cy="0"/>
          <a:chOff x="0" y="0"/>
          <a:chExt cx="0" cy="0"/>
        </a:xfrm>
      </p:grpSpPr>
      <p:sp>
        <p:nvSpPr>
          <p:cNvPr id="18434" name="Titolo 1"/>
          <p:cNvSpPr>
            <a:spLocks noGrp="1"/>
          </p:cNvSpPr>
          <p:nvPr>
            <p:ph type="title"/>
          </p:nvPr>
        </p:nvSpPr>
        <p:spPr>
          <a:xfrm>
            <a:off x="500063" y="642938"/>
            <a:ext cx="8032750" cy="1417637"/>
          </a:xfrm>
        </p:spPr>
        <p:txBody>
          <a:bodyPr/>
          <a:lstStyle/>
          <a:p>
            <a:r>
              <a:rPr lang="it-IT" sz="2800" b="1" smtClean="0">
                <a:latin typeface="Aharoni" pitchFamily="2" charset="-79"/>
                <a:cs typeface="Aharoni" pitchFamily="2" charset="-79"/>
                <a:hlinkClick r:id="rId2" action="ppaction://hlinksldjump"/>
              </a:rPr>
              <a:t>FERMENTAZIONE</a:t>
            </a:r>
            <a:r>
              <a:rPr lang="it-IT" sz="2800" b="1" smtClean="0">
                <a:latin typeface="Aharoni" pitchFamily="2" charset="-79"/>
                <a:cs typeface="Aharoni" pitchFamily="2" charset="-79"/>
              </a:rPr>
              <a:t>: Il latte viene messo all’interno di FERMENTATORI (contenitori di acciaio di forma cilindrica) dove avviene l’acidificazione  mediante l'utilizzo del siero innesto naturale</a:t>
            </a:r>
            <a:endParaRPr lang="it-IT" sz="2800" smtClean="0">
              <a:latin typeface="Aharoni" pitchFamily="2" charset="-79"/>
              <a:cs typeface="Aharoni" pitchFamily="2" charset="-79"/>
            </a:endParaRPr>
          </a:p>
        </p:txBody>
      </p:sp>
      <p:pic>
        <p:nvPicPr>
          <p:cNvPr id="4098" name="Picture 2" descr="C:\Users\Michele\Documents\BENEDETTA SCUOLA\TECNOLOGIA CASEIFICO COLLA CORRETTO DALLA PROF\immagini\fermentatori.jpg"/>
          <p:cNvPicPr>
            <a:picLocks noGrp="1" noChangeAspect="1" noChangeArrowheads="1"/>
          </p:cNvPicPr>
          <p:nvPr>
            <p:ph idx="1"/>
          </p:nvPr>
        </p:nvPicPr>
        <p:blipFill>
          <a:blip r:embed="rId3"/>
          <a:srcRect/>
          <a:stretch>
            <a:fillRect/>
          </a:stretch>
        </p:blipFill>
        <p:spPr>
          <a:xfrm>
            <a:off x="1692275" y="2420938"/>
            <a:ext cx="5929313" cy="4240212"/>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olo 1"/>
          <p:cNvSpPr>
            <a:spLocks noGrp="1"/>
          </p:cNvSpPr>
          <p:nvPr>
            <p:ph type="title"/>
          </p:nvPr>
        </p:nvSpPr>
        <p:spPr>
          <a:xfrm>
            <a:off x="457200" y="857250"/>
            <a:ext cx="8229600" cy="560388"/>
          </a:xfrm>
        </p:spPr>
        <p:txBody>
          <a:bodyPr/>
          <a:lstStyle/>
          <a:p>
            <a:r>
              <a:rPr lang="it-IT" sz="2000" b="1" smtClean="0">
                <a:latin typeface="Aharoni" pitchFamily="2" charset="-79"/>
                <a:cs typeface="Aharoni" pitchFamily="2" charset="-79"/>
                <a:hlinkClick r:id="rId2" action="ppaction://hlinksldjump"/>
              </a:rPr>
              <a:t>COAGULAZIONE</a:t>
            </a:r>
            <a:r>
              <a:rPr lang="it-IT" sz="2000" b="1" smtClean="0">
                <a:latin typeface="Aharoni" pitchFamily="2" charset="-79"/>
                <a:cs typeface="Aharoni" pitchFamily="2" charset="-79"/>
              </a:rPr>
              <a:t>: il latte viene messo all'interno delle CALDAIE (contenitori internamente in rame e esternamente in acciaio) da 1000 l da cui si ricaveranno 2 forme di formaggio.  All'interno di questi contenitori, si aggiungono caglio e lisozima. Qui avviene la coagulazione, con conseguente formazione della CAGLIATA (massa caseosa costituita da chicchi). Tutto questo avviene alla temperatura di 30°C circa.</a:t>
            </a:r>
            <a:endParaRPr lang="it-IT" sz="2000" smtClean="0">
              <a:latin typeface="Aharoni" pitchFamily="2" charset="-79"/>
              <a:cs typeface="Aharoni" pitchFamily="2" charset="-79"/>
            </a:endParaRPr>
          </a:p>
        </p:txBody>
      </p:sp>
      <p:sp>
        <p:nvSpPr>
          <p:cNvPr id="4" name="Rettangolo 3"/>
          <p:cNvSpPr/>
          <p:nvPr/>
        </p:nvSpPr>
        <p:spPr>
          <a:xfrm>
            <a:off x="436563" y="-9385300"/>
            <a:ext cx="2286000" cy="7170737"/>
          </a:xfrm>
          <a:prstGeom prst="rect">
            <a:avLst/>
          </a:prstGeom>
        </p:spPr>
        <p:txBody>
          <a:bodyPr>
            <a:spAutoFit/>
          </a:bodyPr>
          <a:lstStyle/>
          <a:p>
            <a:pPr fontAlgn="auto">
              <a:spcBef>
                <a:spcPts val="0"/>
              </a:spcBef>
              <a:spcAft>
                <a:spcPts val="0"/>
              </a:spcAft>
              <a:defRPr/>
            </a:pPr>
            <a:r>
              <a:rPr lang="it-IT" sz="4400" b="1" dirty="0">
                <a:solidFill>
                  <a:prstClr val="black"/>
                </a:solidFill>
                <a:latin typeface="+mn-lt"/>
                <a:ea typeface="+mj-ea"/>
                <a:cs typeface="+mj-cs"/>
              </a:rPr>
              <a:t>COAGULAZIONE: il latte viene messo all'interno delle CALDAIE (contenitori i</a:t>
            </a:r>
            <a:r>
              <a:rPr lang="it-IT" sz="1000" b="1" dirty="0">
                <a:solidFill>
                  <a:prstClr val="black"/>
                </a:solidFill>
                <a:latin typeface="+mn-lt"/>
                <a:ea typeface="+mj-ea"/>
                <a:cs typeface="+mj-cs"/>
              </a:rPr>
              <a:t>nternamente in rame e esternamente in acciaio) da 1000 l da cui si ricaveranno </a:t>
            </a:r>
            <a:endParaRPr lang="it-IT" sz="1000" dirty="0">
              <a:latin typeface="+mn-lt"/>
              <a:cs typeface="+mn-cs"/>
            </a:endParaRPr>
          </a:p>
        </p:txBody>
      </p:sp>
      <p:pic>
        <p:nvPicPr>
          <p:cNvPr id="5122" name="Picture 2" descr="C:\Users\Michele\Documents\BENEDETTA SCUOLA\TECNOLOGIA CASEIFICO COLLA CORRETTO DALLA PROF\immagini\caldaie.jpg"/>
          <p:cNvPicPr>
            <a:picLocks noGrp="1" noChangeAspect="1" noChangeArrowheads="1"/>
          </p:cNvPicPr>
          <p:nvPr>
            <p:ph idx="1"/>
          </p:nvPr>
        </p:nvPicPr>
        <p:blipFill>
          <a:blip r:embed="rId3"/>
          <a:srcRect/>
          <a:stretch>
            <a:fillRect/>
          </a:stretch>
        </p:blipFill>
        <p:spPr>
          <a:xfrm>
            <a:off x="642938" y="2286000"/>
            <a:ext cx="7572375" cy="4286250"/>
          </a:xfrm>
        </p:spPr>
      </p:pic>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sp>
        <p:nvSpPr>
          <p:cNvPr id="20482" name="Titolo 1"/>
          <p:cNvSpPr>
            <a:spLocks noGrp="1"/>
          </p:cNvSpPr>
          <p:nvPr>
            <p:ph type="title"/>
          </p:nvPr>
        </p:nvSpPr>
        <p:spPr>
          <a:xfrm>
            <a:off x="457200" y="571500"/>
            <a:ext cx="8229600" cy="846138"/>
          </a:xfrm>
        </p:spPr>
        <p:txBody>
          <a:bodyPr/>
          <a:lstStyle/>
          <a:p>
            <a:r>
              <a:rPr lang="it-IT" sz="3000" b="1" smtClean="0">
                <a:latin typeface="Aharoni" pitchFamily="2" charset="-79"/>
                <a:cs typeface="Aharoni" pitchFamily="2" charset="-79"/>
                <a:hlinkClick r:id="rId2" action="ppaction://hlinksldjump"/>
              </a:rPr>
              <a:t>ROTTURA</a:t>
            </a:r>
            <a:r>
              <a:rPr lang="it-IT" sz="3000" b="1" smtClean="0">
                <a:latin typeface="Aharoni" pitchFamily="2" charset="-79"/>
                <a:cs typeface="Aharoni" pitchFamily="2" charset="-79"/>
              </a:rPr>
              <a:t> DELLA CAGLIATA: La cagliata viene disgregata con un apposito strumento, dopo portata a circa 50°C sotto agitazione e rotta di nuovo.</a:t>
            </a:r>
            <a:endParaRPr lang="it-IT" sz="3000" smtClean="0">
              <a:latin typeface="Aharoni" pitchFamily="2" charset="-79"/>
              <a:cs typeface="Aharoni" pitchFamily="2" charset="-79"/>
            </a:endParaRPr>
          </a:p>
        </p:txBody>
      </p:sp>
      <p:pic>
        <p:nvPicPr>
          <p:cNvPr id="20483" name="Picture 2" descr="C:\Users\Michele\Documents\BENEDETTA SCUOLA\TECNOLOGIA CASEIFICO COLLA CORRETTO DALLA PROF\immagini\rottura della cagliata.jpg"/>
          <p:cNvPicPr>
            <a:picLocks noGrp="1" noChangeAspect="1" noChangeArrowheads="1"/>
          </p:cNvPicPr>
          <p:nvPr>
            <p:ph idx="1"/>
          </p:nvPr>
        </p:nvPicPr>
        <p:blipFill>
          <a:blip r:embed="rId3"/>
          <a:srcRect/>
          <a:stretch>
            <a:fillRect/>
          </a:stretch>
        </p:blipFill>
        <p:spPr>
          <a:xfrm>
            <a:off x="857250" y="2071688"/>
            <a:ext cx="7358063" cy="4286250"/>
          </a:xfrm>
        </p:spPr>
      </p:pic>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642938"/>
            <a:ext cx="8229600" cy="1428750"/>
          </a:xfrm>
        </p:spPr>
        <p:txBody>
          <a:bodyPr/>
          <a:lstStyle/>
          <a:p>
            <a:r>
              <a:rPr lang="it-IT" sz="2300" b="1" smtClean="0">
                <a:latin typeface="Aharoni" pitchFamily="2" charset="-79"/>
                <a:cs typeface="Aharoni" pitchFamily="2" charset="-79"/>
                <a:hlinkClick r:id="rId3" action="ppaction://hlinksldjump"/>
              </a:rPr>
              <a:t>ESTRAZIONE</a:t>
            </a:r>
            <a:r>
              <a:rPr lang="it-IT" sz="2300" b="1" smtClean="0">
                <a:latin typeface="Aharoni" pitchFamily="2" charset="-79"/>
                <a:cs typeface="Aharoni" pitchFamily="2" charset="-79"/>
              </a:rPr>
              <a:t> DELLA CAGLIATA E RIMOZIONE DEL SIERO: la massa caseosa dopo essersi ricompattata viene prelevata utilizzando una pala e un telo, separandola così dal liquido (siero) nel quale era immersa. Questo liquido prima veniva utilizzato come alimento per i suini mentre ora viene fatto raffreddare e utilizzato per la produzione della ricotta.</a:t>
            </a:r>
            <a:endParaRPr lang="it-IT" sz="2300" smtClean="0">
              <a:latin typeface="Aharoni" pitchFamily="2" charset="-79"/>
              <a:cs typeface="Aharoni" pitchFamily="2" charset="-79"/>
            </a:endParaRPr>
          </a:p>
        </p:txBody>
      </p:sp>
      <p:pic>
        <p:nvPicPr>
          <p:cNvPr id="7" name="Segnaposto contenuto 6" descr="siero.jpg"/>
          <p:cNvPicPr>
            <a:picLocks noGrp="1" noChangeAspect="1"/>
          </p:cNvPicPr>
          <p:nvPr>
            <p:ph idx="1"/>
          </p:nvPr>
        </p:nvPicPr>
        <p:blipFill>
          <a:blip r:embed="rId4"/>
          <a:srcRect/>
          <a:stretch>
            <a:fillRect/>
          </a:stretch>
        </p:blipFill>
        <p:spPr>
          <a:xfrm>
            <a:off x="1428750" y="2714625"/>
            <a:ext cx="6215063" cy="3643313"/>
          </a:xfr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787</Words>
  <Application>Microsoft Office PowerPoint</Application>
  <PresentationFormat>Presentazione su schermo (4:3)</PresentationFormat>
  <Paragraphs>16</Paragraphs>
  <Slides>15</Slides>
  <Notes>0</Notes>
  <HiddenSlides>0</HiddenSlides>
  <MMClips>0</MMClips>
  <ScaleCrop>false</ScaleCrop>
  <HeadingPairs>
    <vt:vector size="6" baseType="variant">
      <vt:variant>
        <vt:lpstr>Caratteri utilizzati</vt:lpstr>
      </vt:variant>
      <vt:variant>
        <vt:i4>3</vt:i4>
      </vt:variant>
      <vt:variant>
        <vt:lpstr>Modello struttura</vt:lpstr>
      </vt:variant>
      <vt:variant>
        <vt:i4>1</vt:i4>
      </vt:variant>
      <vt:variant>
        <vt:lpstr>Titoli diapositive</vt:lpstr>
      </vt:variant>
      <vt:variant>
        <vt:i4>15</vt:i4>
      </vt:variant>
    </vt:vector>
  </HeadingPairs>
  <TitlesOfParts>
    <vt:vector size="19" baseType="lpstr">
      <vt:lpstr>Calibri</vt:lpstr>
      <vt:lpstr>Arial</vt:lpstr>
      <vt:lpstr>Aharoni</vt:lpstr>
      <vt:lpstr>Tema di Office</vt:lpstr>
      <vt:lpstr>Diapositiva 1</vt:lpstr>
      <vt:lpstr>Il caseificio Colla può lavorare solo latte nazionale (locale) che viene ricavato dalle tre mungiture giornaliere. Dal latte ricevuto si producono 30/40 forme di formaggio al giorno anche se il caseificio ne potrebbe produrre un centinaio (questo limite è fissato da norme legislative e se tale limite viene superato si incorre in una multa). </vt:lpstr>
      <vt:lpstr>PREPARAZIONE DEL LATTE MUNGITURA: la mungitura avviene meccanicamente, il latte viene raccolto e arrivato in caseificio viene messo all'interno di grandi contenitori chiamati MIXER.</vt:lpstr>
      <vt:lpstr>AFFIORAMENTO: all'interno dei mixer il latte viene lasciato a riposo per 10 ore in modo tale che il grasso, chiamato panna, risalga in superficie e possa essere tolto:  l'80% il primo giorno e il restante 20% il giorno successivo (il formaggio grana è semi-grasso). Il latte parzialmente scremato è pronto per la lavorazione. </vt:lpstr>
      <vt:lpstr>FASI DELLA LAVORAZIONE FERMENTAZIONE  COAGULAZIONE   ROTTURA DELLA CAGLIATA   ESTRAZIONE DELLA CAGLIATA  e  RIMOZIONE DEL SIERO   FORMATURA 1   FORMATURA 2  SALATURA   LA STAGIONATURA   CONTROLLO DA PARTE DEL CONSORZIO</vt:lpstr>
      <vt:lpstr>FERMENTAZIONE: Il latte viene messo all’interno di FERMENTATORI (contenitori di acciaio di forma cilindrica) dove avviene l’acidificazione  mediante l'utilizzo del siero innesto naturale</vt:lpstr>
      <vt:lpstr>COAGULAZIONE: il latte viene messo all'interno delle CALDAIE (contenitori internamente in rame e esternamente in acciaio) da 1000 l da cui si ricaveranno 2 forme di formaggio.  All'interno di questi contenitori, si aggiungono caglio e lisozima. Qui avviene la coagulazione, con conseguente formazione della CAGLIATA (massa caseosa costituita da chicchi). Tutto questo avviene alla temperatura di 30°C circa.</vt:lpstr>
      <vt:lpstr>ROTTURA DELLA CAGLIATA: La cagliata viene disgregata con un apposito strumento, dopo portata a circa 50°C sotto agitazione e rotta di nuovo.</vt:lpstr>
      <vt:lpstr>ESTRAZIONE DELLA CAGLIATA E RIMOZIONE DEL SIERO: la massa caseosa dopo essersi ricompattata viene prelevata utilizzando una pala e un telo, separandola così dal liquido (siero) nel quale era immersa. Questo liquido prima veniva utilizzato come alimento per i suini mentre ora viene fatto raffreddare e utilizzato per la produzione della ricotta.</vt:lpstr>
      <vt:lpstr>FORMATURA 1  : la cagliata avvolta in un telo di lino viene messa nelle fascere di teflon, pressata e rivoltata. Viene applicato un dischetto di plastica, la placca di caseina,  dove è scritto il marchio (in questo caso Grana Padano), il numero di matricola, il luogo di produzione e la sigla DOP (Denominazione d'Origine Protetta). Insieme alla placca di caseina viene messo uno stampo che ha un buco bianco dove verrà impresso un marchio dal Consorzio superati i 9 mesi di stagionatura.</vt:lpstr>
      <vt:lpstr>FORMATURA 2: il formaggio viene trasferito in un'altra stanza dove viene messo in uno stampo in acciaio che gli conferisce la sua caratteristica bombatura. Qui le forme restano per un paio di giorni e di tanto in tanto viene misurato il PH ossia il tasso di acidità. All'interno del formaggio sono presenti dei batteri che sviluppandosi permetteranno al  formaggio di aumentare la sua consistenza. </vt:lpstr>
      <vt:lpstr>SALATURA: le forme vengono messe all'interno di apposite vasche (salamoie)  contenenti acqua e sale tramite apparecchiature che funzionano come delle gru, ossia sollevano una struttura molto resistente, suddivisa in piani, che viene immersa  e qui  rimane per circa 20 giorni. I primi 10 giorni sono fondamentali per il processo di salatura, anche se il formaggio è ancora dolce all'interno, perché  il sale durante questo periodo penetra solo per 1,5 cm sotto la crosta. Questo periodo è importante sia dal punto di vista microbiologico che organolettico:  infatti viene conferito il caratteristico sapore, aroma e odore. Durante questa fase avvengono anche altri fenomeni: 1. la perdita di umidità 2. la trasformazione del lattosio in acido lattico grazie all'azione dei fermenti lattici. 3. la trasformazione della caseina, fosfoproteina responsabile della formazione dell'aroma. 4. la formazione della crosta leggermente più spessa.</vt:lpstr>
      <vt:lpstr>LA STAGIONATURA: Le forme vengono portate in magazzino dove stagionano, disposte su assi di abete austriaco e pulite periodicamente da macchine automatiche. Le più recenti vengono pulite più spesso mentre quelle più stagionate meno frequentemente.</vt:lpstr>
      <vt:lpstr>CONTROLLO DA PARTE DEL CONSORZIO: dopo questo periodo di stagionatura le forme vengono testate tramite: l'utilizzo del martello per battitura: Il formaggio viene colpito e, se provoca un suono pieno, significa che è perfetto ossia che non presenta all'interno dei "buchi", mentre se si avverte un suono vuoto, vuol dire che contiene delle piccole imperfezioni, importanti solo dal punto di vista estetico ma non pericolose dal punto di vista sanitario analisi sensoriale: gli stessi addetti utilizzano olfatto, vista  e tatto per evitare di immettere sul mercato un prodotto con evidenti imperfezioni o nocivo per la salute del consumatore. </vt:lpstr>
      <vt:lpstr>PRODOTTI DI SCARTO DALLA LAVORAZIONE DEL GRANA siero: usato per la produzione della ricotta acqua: depurata e scaricata nel Po panna: utilizzata per fare il burro, ma in questo caseificio viene impiegata per arricchire la ricotta.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VISITA AL CASEIFICIO COLLA</dc:title>
  <dc:creator>Michele</dc:creator>
  <cp:lastModifiedBy>Scuola Media</cp:lastModifiedBy>
  <cp:revision>19</cp:revision>
  <dcterms:created xsi:type="dcterms:W3CDTF">2016-03-12T11:53:15Z</dcterms:created>
  <dcterms:modified xsi:type="dcterms:W3CDTF">2016-04-11T11:01:33Z</dcterms:modified>
</cp:coreProperties>
</file>