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9" r:id="rId3"/>
    <p:sldId id="270" r:id="rId4"/>
    <p:sldId id="271" r:id="rId5"/>
    <p:sldId id="272" r:id="rId6"/>
    <p:sldId id="273" r:id="rId7"/>
    <p:sldId id="274" r:id="rId8"/>
    <p:sldId id="275" r:id="rId9"/>
    <p:sldId id="27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Lst>
  <p:sldSz cx="12192000" cy="6858000"/>
  <p:notesSz cx="6858000" cy="9144000"/>
  <p:defaultTextStyle>
    <a:defPPr>
      <a:defRPr lang="es-419"/>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7" d="100"/>
          <a:sy n="67" d="100"/>
        </p:scale>
        <p:origin x="57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474124FB-5CD5-4B9D-B832-3C571A8A41D8}" type="datetimeFigureOut">
              <a:rPr lang="es-419" smtClean="0"/>
              <a:t>19/12/2016</a:t>
            </a:fld>
            <a:endParaRPr lang="es-419"/>
          </a:p>
        </p:txBody>
      </p:sp>
      <p:sp>
        <p:nvSpPr>
          <p:cNvPr id="5" name="Footer Placeholder 4"/>
          <p:cNvSpPr>
            <a:spLocks noGrp="1"/>
          </p:cNvSpPr>
          <p:nvPr>
            <p:ph type="ftr" sz="quarter" idx="11"/>
          </p:nvPr>
        </p:nvSpPr>
        <p:spPr>
          <a:xfrm>
            <a:off x="5332412" y="5883275"/>
            <a:ext cx="4324044" cy="365125"/>
          </a:xfrm>
        </p:spPr>
        <p:txBody>
          <a:bodyPr/>
          <a:lstStyle/>
          <a:p>
            <a:endParaRPr lang="es-419"/>
          </a:p>
        </p:txBody>
      </p:sp>
      <p:sp>
        <p:nvSpPr>
          <p:cNvPr id="6" name="Slide Number Placeholder 5"/>
          <p:cNvSpPr>
            <a:spLocks noGrp="1"/>
          </p:cNvSpPr>
          <p:nvPr>
            <p:ph type="sldNum" sz="quarter" idx="12"/>
          </p:nvPr>
        </p:nvSpPr>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39173444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474124FB-5CD5-4B9D-B832-3C571A8A41D8}" type="datetimeFigureOut">
              <a:rPr lang="es-419" smtClean="0"/>
              <a:t>19/12/2016</a:t>
            </a:fld>
            <a:endParaRPr lang="es-419"/>
          </a:p>
        </p:txBody>
      </p:sp>
      <p:sp>
        <p:nvSpPr>
          <p:cNvPr id="6" name="Footer Placeholder 5"/>
          <p:cNvSpPr>
            <a:spLocks noGrp="1"/>
          </p:cNvSpPr>
          <p:nvPr>
            <p:ph type="ftr" sz="quarter" idx="11"/>
          </p:nvPr>
        </p:nvSpPr>
        <p:spPr/>
        <p:txBody>
          <a:bodyPr/>
          <a:lstStyle/>
          <a:p>
            <a:endParaRPr lang="es-419"/>
          </a:p>
        </p:txBody>
      </p:sp>
      <p:sp>
        <p:nvSpPr>
          <p:cNvPr id="7" name="Slide Number Placeholder 6"/>
          <p:cNvSpPr>
            <a:spLocks noGrp="1"/>
          </p:cNvSpPr>
          <p:nvPr>
            <p:ph type="sldNum" sz="quarter" idx="12"/>
          </p:nvPr>
        </p:nvSpPr>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3945133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474124FB-5CD5-4B9D-B832-3C571A8A41D8}" type="datetimeFigureOut">
              <a:rPr lang="es-419" smtClean="0"/>
              <a:t>19/12/2016</a:t>
            </a:fld>
            <a:endParaRPr lang="es-419"/>
          </a:p>
        </p:txBody>
      </p:sp>
      <p:sp>
        <p:nvSpPr>
          <p:cNvPr id="5" name="Footer Placeholder 4"/>
          <p:cNvSpPr>
            <a:spLocks noGrp="1"/>
          </p:cNvSpPr>
          <p:nvPr>
            <p:ph type="ftr" sz="quarter" idx="11"/>
          </p:nvPr>
        </p:nvSpPr>
        <p:spPr/>
        <p:txBody>
          <a:bodyPr/>
          <a:lstStyle/>
          <a:p>
            <a:endParaRPr lang="es-419"/>
          </a:p>
        </p:txBody>
      </p:sp>
      <p:sp>
        <p:nvSpPr>
          <p:cNvPr id="6" name="Slide Number Placeholder 5"/>
          <p:cNvSpPr>
            <a:spLocks noGrp="1"/>
          </p:cNvSpPr>
          <p:nvPr>
            <p:ph type="sldNum" sz="quarter" idx="12"/>
          </p:nvPr>
        </p:nvSpPr>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23513869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s-ES"/>
              <a:t>Haga clic para modificar el estilo de título del patrón</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el estilo de texto del patrón</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474124FB-5CD5-4B9D-B832-3C571A8A41D8}" type="datetimeFigureOut">
              <a:rPr lang="es-419" smtClean="0"/>
              <a:t>19/12/2016</a:t>
            </a:fld>
            <a:endParaRPr lang="es-419"/>
          </a:p>
        </p:txBody>
      </p:sp>
      <p:sp>
        <p:nvSpPr>
          <p:cNvPr id="5" name="Footer Placeholder 4"/>
          <p:cNvSpPr>
            <a:spLocks noGrp="1"/>
          </p:cNvSpPr>
          <p:nvPr>
            <p:ph type="ftr" sz="quarter" idx="11"/>
          </p:nvPr>
        </p:nvSpPr>
        <p:spPr/>
        <p:txBody>
          <a:bodyPr/>
          <a:lstStyle/>
          <a:p>
            <a:endParaRPr lang="es-419"/>
          </a:p>
        </p:txBody>
      </p:sp>
      <p:sp>
        <p:nvSpPr>
          <p:cNvPr id="6" name="Slide Number Placeholder 5"/>
          <p:cNvSpPr>
            <a:spLocks noGrp="1"/>
          </p:cNvSpPr>
          <p:nvPr>
            <p:ph type="sldNum" sz="quarter" idx="12"/>
          </p:nvPr>
        </p:nvSpPr>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15462762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474124FB-5CD5-4B9D-B832-3C571A8A41D8}" type="datetimeFigureOut">
              <a:rPr lang="es-419" smtClean="0"/>
              <a:t>19/12/2016</a:t>
            </a:fld>
            <a:endParaRPr lang="es-419"/>
          </a:p>
        </p:txBody>
      </p:sp>
      <p:sp>
        <p:nvSpPr>
          <p:cNvPr id="5" name="Footer Placeholder 4"/>
          <p:cNvSpPr>
            <a:spLocks noGrp="1"/>
          </p:cNvSpPr>
          <p:nvPr>
            <p:ph type="ftr" sz="quarter" idx="11"/>
          </p:nvPr>
        </p:nvSpPr>
        <p:spPr/>
        <p:txBody>
          <a:bodyPr/>
          <a:lstStyle/>
          <a:p>
            <a:endParaRPr lang="es-419"/>
          </a:p>
        </p:txBody>
      </p:sp>
      <p:sp>
        <p:nvSpPr>
          <p:cNvPr id="6" name="Slide Number Placeholder 5"/>
          <p:cNvSpPr>
            <a:spLocks noGrp="1"/>
          </p:cNvSpPr>
          <p:nvPr>
            <p:ph type="sldNum" sz="quarter" idx="12"/>
          </p:nvPr>
        </p:nvSpPr>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13551429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s-ES"/>
              <a:t>Haga clic para modificar el estilo de título del patrón</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s-ES"/>
              <a:t>Haga clic para modificar el estilo de texto del patrón</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474124FB-5CD5-4B9D-B832-3C571A8A41D8}" type="datetimeFigureOut">
              <a:rPr lang="es-419" smtClean="0"/>
              <a:t>19/12/2016</a:t>
            </a:fld>
            <a:endParaRPr lang="es-419"/>
          </a:p>
        </p:txBody>
      </p:sp>
      <p:sp>
        <p:nvSpPr>
          <p:cNvPr id="5" name="Footer Placeholder 4"/>
          <p:cNvSpPr>
            <a:spLocks noGrp="1"/>
          </p:cNvSpPr>
          <p:nvPr>
            <p:ph type="ftr" sz="quarter" idx="11"/>
          </p:nvPr>
        </p:nvSpPr>
        <p:spPr/>
        <p:txBody>
          <a:bodyPr/>
          <a:lstStyle/>
          <a:p>
            <a:endParaRPr lang="es-419"/>
          </a:p>
        </p:txBody>
      </p:sp>
      <p:sp>
        <p:nvSpPr>
          <p:cNvPr id="6" name="Slide Number Placeholder 5"/>
          <p:cNvSpPr>
            <a:spLocks noGrp="1"/>
          </p:cNvSpPr>
          <p:nvPr>
            <p:ph type="sldNum" sz="quarter" idx="12"/>
          </p:nvPr>
        </p:nvSpPr>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4082515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s-ES"/>
              <a:t>Haga clic para modificar el estilo de título del patrón</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s-ES"/>
              <a:t>Haga clic para modificar el estilo de texto del patrón</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474124FB-5CD5-4B9D-B832-3C571A8A41D8}" type="datetimeFigureOut">
              <a:rPr lang="es-419" smtClean="0"/>
              <a:t>19/12/2016</a:t>
            </a:fld>
            <a:endParaRPr lang="es-419"/>
          </a:p>
        </p:txBody>
      </p:sp>
      <p:sp>
        <p:nvSpPr>
          <p:cNvPr id="5" name="Footer Placeholder 4"/>
          <p:cNvSpPr>
            <a:spLocks noGrp="1"/>
          </p:cNvSpPr>
          <p:nvPr>
            <p:ph type="ftr" sz="quarter" idx="11"/>
          </p:nvPr>
        </p:nvSpPr>
        <p:spPr/>
        <p:txBody>
          <a:bodyPr/>
          <a:lstStyle/>
          <a:p>
            <a:endParaRPr lang="es-419"/>
          </a:p>
        </p:txBody>
      </p:sp>
      <p:sp>
        <p:nvSpPr>
          <p:cNvPr id="6" name="Slide Number Placeholder 5"/>
          <p:cNvSpPr>
            <a:spLocks noGrp="1"/>
          </p:cNvSpPr>
          <p:nvPr>
            <p:ph type="sldNum" sz="quarter" idx="12"/>
          </p:nvPr>
        </p:nvSpPr>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21534809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74124FB-5CD5-4B9D-B832-3C571A8A41D8}" type="datetimeFigureOut">
              <a:rPr lang="es-419" smtClean="0"/>
              <a:t>19/12/2016</a:t>
            </a:fld>
            <a:endParaRPr lang="es-419"/>
          </a:p>
        </p:txBody>
      </p:sp>
      <p:sp>
        <p:nvSpPr>
          <p:cNvPr id="5" name="Footer Placeholder 4"/>
          <p:cNvSpPr>
            <a:spLocks noGrp="1"/>
          </p:cNvSpPr>
          <p:nvPr>
            <p:ph type="ftr" sz="quarter" idx="11"/>
          </p:nvPr>
        </p:nvSpPr>
        <p:spPr/>
        <p:txBody>
          <a:bodyPr/>
          <a:lstStyle/>
          <a:p>
            <a:endParaRPr lang="es-419"/>
          </a:p>
        </p:txBody>
      </p:sp>
      <p:sp>
        <p:nvSpPr>
          <p:cNvPr id="6" name="Slide Number Placeholder 5"/>
          <p:cNvSpPr>
            <a:spLocks noGrp="1"/>
          </p:cNvSpPr>
          <p:nvPr>
            <p:ph type="sldNum" sz="quarter" idx="12"/>
          </p:nvPr>
        </p:nvSpPr>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14118466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74124FB-5CD5-4B9D-B832-3C571A8A41D8}" type="datetimeFigureOut">
              <a:rPr lang="es-419" smtClean="0"/>
              <a:t>19/12/2016</a:t>
            </a:fld>
            <a:endParaRPr lang="es-419"/>
          </a:p>
        </p:txBody>
      </p:sp>
      <p:sp>
        <p:nvSpPr>
          <p:cNvPr id="5" name="Footer Placeholder 4"/>
          <p:cNvSpPr>
            <a:spLocks noGrp="1"/>
          </p:cNvSpPr>
          <p:nvPr>
            <p:ph type="ftr" sz="quarter" idx="11"/>
          </p:nvPr>
        </p:nvSpPr>
        <p:spPr/>
        <p:txBody>
          <a:bodyPr/>
          <a:lstStyle/>
          <a:p>
            <a:endParaRPr lang="es-419"/>
          </a:p>
        </p:txBody>
      </p:sp>
      <p:sp>
        <p:nvSpPr>
          <p:cNvPr id="6" name="Slide Number Placeholder 5"/>
          <p:cNvSpPr>
            <a:spLocks noGrp="1"/>
          </p:cNvSpPr>
          <p:nvPr>
            <p:ph type="sldNum" sz="quarter" idx="12"/>
          </p:nvPr>
        </p:nvSpPr>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1903005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nchor="ct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74124FB-5CD5-4B9D-B832-3C571A8A41D8}" type="datetimeFigureOut">
              <a:rPr lang="es-419" smtClean="0"/>
              <a:t>19/12/2016</a:t>
            </a:fld>
            <a:endParaRPr lang="es-419"/>
          </a:p>
        </p:txBody>
      </p:sp>
      <p:sp>
        <p:nvSpPr>
          <p:cNvPr id="5" name="Footer Placeholder 4"/>
          <p:cNvSpPr>
            <a:spLocks noGrp="1"/>
          </p:cNvSpPr>
          <p:nvPr>
            <p:ph type="ftr" sz="quarter" idx="11"/>
          </p:nvPr>
        </p:nvSpPr>
        <p:spPr/>
        <p:txBody>
          <a:bodyPr/>
          <a:lstStyle/>
          <a:p>
            <a:endParaRPr lang="es-419"/>
          </a:p>
        </p:txBody>
      </p:sp>
      <p:sp>
        <p:nvSpPr>
          <p:cNvPr id="6" name="Slide Number Placeholder 5"/>
          <p:cNvSpPr>
            <a:spLocks noGrp="1"/>
          </p:cNvSpPr>
          <p:nvPr>
            <p:ph type="sldNum" sz="quarter" idx="12"/>
          </p:nvPr>
        </p:nvSpPr>
        <p:spPr>
          <a:xfrm>
            <a:off x="10951856" y="5867131"/>
            <a:ext cx="551167" cy="365125"/>
          </a:xfrm>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1615585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474124FB-5CD5-4B9D-B832-3C571A8A41D8}" type="datetimeFigureOut">
              <a:rPr lang="es-419" smtClean="0"/>
              <a:t>19/12/2016</a:t>
            </a:fld>
            <a:endParaRPr lang="es-419"/>
          </a:p>
        </p:txBody>
      </p:sp>
      <p:sp>
        <p:nvSpPr>
          <p:cNvPr id="5" name="Footer Placeholder 4"/>
          <p:cNvSpPr>
            <a:spLocks noGrp="1"/>
          </p:cNvSpPr>
          <p:nvPr>
            <p:ph type="ftr" sz="quarter" idx="11"/>
          </p:nvPr>
        </p:nvSpPr>
        <p:spPr/>
        <p:txBody>
          <a:bodyPr/>
          <a:lstStyle/>
          <a:p>
            <a:endParaRPr lang="es-419"/>
          </a:p>
        </p:txBody>
      </p:sp>
      <p:sp>
        <p:nvSpPr>
          <p:cNvPr id="6" name="Slide Number Placeholder 5"/>
          <p:cNvSpPr>
            <a:spLocks noGrp="1"/>
          </p:cNvSpPr>
          <p:nvPr>
            <p:ph type="sldNum" sz="quarter" idx="12"/>
          </p:nvPr>
        </p:nvSpPr>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294805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474124FB-5CD5-4B9D-B832-3C571A8A41D8}" type="datetimeFigureOut">
              <a:rPr lang="es-419" smtClean="0"/>
              <a:t>19/12/2016</a:t>
            </a:fld>
            <a:endParaRPr lang="es-419"/>
          </a:p>
        </p:txBody>
      </p:sp>
      <p:sp>
        <p:nvSpPr>
          <p:cNvPr id="6" name="Footer Placeholder 5"/>
          <p:cNvSpPr>
            <a:spLocks noGrp="1"/>
          </p:cNvSpPr>
          <p:nvPr>
            <p:ph type="ftr" sz="quarter" idx="11"/>
          </p:nvPr>
        </p:nvSpPr>
        <p:spPr/>
        <p:txBody>
          <a:bodyPr/>
          <a:lstStyle/>
          <a:p>
            <a:endParaRPr lang="es-419"/>
          </a:p>
        </p:txBody>
      </p:sp>
      <p:sp>
        <p:nvSpPr>
          <p:cNvPr id="7" name="Slide Number Placeholder 6"/>
          <p:cNvSpPr>
            <a:spLocks noGrp="1"/>
          </p:cNvSpPr>
          <p:nvPr>
            <p:ph type="sldNum" sz="quarter" idx="12"/>
          </p:nvPr>
        </p:nvSpPr>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3898362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474124FB-5CD5-4B9D-B832-3C571A8A41D8}" type="datetimeFigureOut">
              <a:rPr lang="es-419" smtClean="0"/>
              <a:t>19/12/2016</a:t>
            </a:fld>
            <a:endParaRPr lang="es-419"/>
          </a:p>
        </p:txBody>
      </p:sp>
      <p:sp>
        <p:nvSpPr>
          <p:cNvPr id="8" name="Footer Placeholder 7"/>
          <p:cNvSpPr>
            <a:spLocks noGrp="1"/>
          </p:cNvSpPr>
          <p:nvPr>
            <p:ph type="ftr" sz="quarter" idx="11"/>
          </p:nvPr>
        </p:nvSpPr>
        <p:spPr/>
        <p:txBody>
          <a:bodyPr/>
          <a:lstStyle/>
          <a:p>
            <a:endParaRPr lang="es-419"/>
          </a:p>
        </p:txBody>
      </p:sp>
      <p:sp>
        <p:nvSpPr>
          <p:cNvPr id="9" name="Slide Number Placeholder 8"/>
          <p:cNvSpPr>
            <a:spLocks noGrp="1"/>
          </p:cNvSpPr>
          <p:nvPr>
            <p:ph type="sldNum" sz="quarter" idx="12"/>
          </p:nvPr>
        </p:nvSpPr>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2392164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474124FB-5CD5-4B9D-B832-3C571A8A41D8}" type="datetimeFigureOut">
              <a:rPr lang="es-419" smtClean="0"/>
              <a:t>19/12/2016</a:t>
            </a:fld>
            <a:endParaRPr lang="es-419"/>
          </a:p>
        </p:txBody>
      </p:sp>
      <p:sp>
        <p:nvSpPr>
          <p:cNvPr id="4" name="Footer Placeholder 3"/>
          <p:cNvSpPr>
            <a:spLocks noGrp="1"/>
          </p:cNvSpPr>
          <p:nvPr>
            <p:ph type="ftr" sz="quarter" idx="11"/>
          </p:nvPr>
        </p:nvSpPr>
        <p:spPr/>
        <p:txBody>
          <a:bodyPr/>
          <a:lstStyle/>
          <a:p>
            <a:endParaRPr lang="es-419"/>
          </a:p>
        </p:txBody>
      </p:sp>
      <p:sp>
        <p:nvSpPr>
          <p:cNvPr id="5" name="Slide Number Placeholder 4"/>
          <p:cNvSpPr>
            <a:spLocks noGrp="1"/>
          </p:cNvSpPr>
          <p:nvPr>
            <p:ph type="sldNum" sz="quarter" idx="12"/>
          </p:nvPr>
        </p:nvSpPr>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32844859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4124FB-5CD5-4B9D-B832-3C571A8A41D8}" type="datetimeFigureOut">
              <a:rPr lang="es-419" smtClean="0"/>
              <a:t>19/12/2016</a:t>
            </a:fld>
            <a:endParaRPr lang="es-419"/>
          </a:p>
        </p:txBody>
      </p:sp>
      <p:sp>
        <p:nvSpPr>
          <p:cNvPr id="3" name="Footer Placeholder 2"/>
          <p:cNvSpPr>
            <a:spLocks noGrp="1"/>
          </p:cNvSpPr>
          <p:nvPr>
            <p:ph type="ftr" sz="quarter" idx="11"/>
          </p:nvPr>
        </p:nvSpPr>
        <p:spPr/>
        <p:txBody>
          <a:bodyPr/>
          <a:lstStyle/>
          <a:p>
            <a:endParaRPr lang="es-419"/>
          </a:p>
        </p:txBody>
      </p:sp>
      <p:sp>
        <p:nvSpPr>
          <p:cNvPr id="4" name="Slide Number Placeholder 3"/>
          <p:cNvSpPr>
            <a:spLocks noGrp="1"/>
          </p:cNvSpPr>
          <p:nvPr>
            <p:ph type="sldNum" sz="quarter" idx="12"/>
          </p:nvPr>
        </p:nvSpPr>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3281974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474124FB-5CD5-4B9D-B832-3C571A8A41D8}" type="datetimeFigureOut">
              <a:rPr lang="es-419" smtClean="0"/>
              <a:t>19/12/2016</a:t>
            </a:fld>
            <a:endParaRPr lang="es-419"/>
          </a:p>
        </p:txBody>
      </p:sp>
      <p:sp>
        <p:nvSpPr>
          <p:cNvPr id="6" name="Footer Placeholder 5"/>
          <p:cNvSpPr>
            <a:spLocks noGrp="1"/>
          </p:cNvSpPr>
          <p:nvPr>
            <p:ph type="ftr" sz="quarter" idx="11"/>
          </p:nvPr>
        </p:nvSpPr>
        <p:spPr/>
        <p:txBody>
          <a:bodyPr/>
          <a:lstStyle/>
          <a:p>
            <a:endParaRPr lang="es-419"/>
          </a:p>
        </p:txBody>
      </p:sp>
      <p:sp>
        <p:nvSpPr>
          <p:cNvPr id="7" name="Slide Number Placeholder 6"/>
          <p:cNvSpPr>
            <a:spLocks noGrp="1"/>
          </p:cNvSpPr>
          <p:nvPr>
            <p:ph type="sldNum" sz="quarter" idx="12"/>
          </p:nvPr>
        </p:nvSpPr>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3380569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s-ES"/>
              <a:t>Haga clic para modificar el estilo de título del patrón</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474124FB-5CD5-4B9D-B832-3C571A8A41D8}" type="datetimeFigureOut">
              <a:rPr lang="es-419" smtClean="0"/>
              <a:t>19/12/2016</a:t>
            </a:fld>
            <a:endParaRPr lang="es-419"/>
          </a:p>
        </p:txBody>
      </p:sp>
      <p:sp>
        <p:nvSpPr>
          <p:cNvPr id="6" name="Footer Placeholder 5"/>
          <p:cNvSpPr>
            <a:spLocks noGrp="1"/>
          </p:cNvSpPr>
          <p:nvPr>
            <p:ph type="ftr" sz="quarter" idx="11"/>
          </p:nvPr>
        </p:nvSpPr>
        <p:spPr/>
        <p:txBody>
          <a:bodyPr/>
          <a:lstStyle/>
          <a:p>
            <a:endParaRPr lang="es-419"/>
          </a:p>
        </p:txBody>
      </p:sp>
      <p:sp>
        <p:nvSpPr>
          <p:cNvPr id="7" name="Slide Number Placeholder 6"/>
          <p:cNvSpPr>
            <a:spLocks noGrp="1"/>
          </p:cNvSpPr>
          <p:nvPr>
            <p:ph type="sldNum" sz="quarter" idx="12"/>
          </p:nvPr>
        </p:nvSpPr>
        <p:spPr/>
        <p:txBody>
          <a:bodyPr/>
          <a:lstStyle/>
          <a:p>
            <a:fld id="{E6ABAB17-B50D-4381-AE47-DB05C20E4E9B}" type="slidenum">
              <a:rPr lang="es-419" smtClean="0"/>
              <a:t>‹#›</a:t>
            </a:fld>
            <a:endParaRPr lang="es-419"/>
          </a:p>
        </p:txBody>
      </p:sp>
    </p:spTree>
    <p:extLst>
      <p:ext uri="{BB962C8B-B14F-4D97-AF65-F5344CB8AC3E}">
        <p14:creationId xmlns:p14="http://schemas.microsoft.com/office/powerpoint/2010/main" val="4212900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74124FB-5CD5-4B9D-B832-3C571A8A41D8}" type="datetimeFigureOut">
              <a:rPr lang="es-419" smtClean="0"/>
              <a:t>19/12/2016</a:t>
            </a:fld>
            <a:endParaRPr lang="es-419"/>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s-419"/>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E6ABAB17-B50D-4381-AE47-DB05C20E4E9B}" type="slidenum">
              <a:rPr lang="es-419" smtClean="0"/>
              <a:t>‹#›</a:t>
            </a:fld>
            <a:endParaRPr lang="es-419"/>
          </a:p>
        </p:txBody>
      </p:sp>
    </p:spTree>
    <p:extLst>
      <p:ext uri="{BB962C8B-B14F-4D97-AF65-F5344CB8AC3E}">
        <p14:creationId xmlns:p14="http://schemas.microsoft.com/office/powerpoint/2010/main" val="503994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gif"/><Relationship Id="rId4" Type="http://schemas.openxmlformats.org/officeDocument/2006/relationships/image" Target="../media/image18.gif"/></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hyperlink" Target="http://www.renovetec.com/ingenieria-del-mantenimiento.pdf" TargetMode="External"/><Relationship Id="rId2" Type="http://schemas.openxmlformats.org/officeDocument/2006/relationships/hyperlink" Target="http://ocw.uc3m.es/ingenieria-mecanica/teoria-de-maquinas/lecturas/MantenimientoIndustrial.pdf" TargetMode="External"/><Relationship Id="rId1" Type="http://schemas.openxmlformats.org/officeDocument/2006/relationships/slideLayout" Target="../slideLayouts/slideLayout2.xml"/><Relationship Id="rId5" Type="http://schemas.openxmlformats.org/officeDocument/2006/relationships/hyperlink" Target="http://koi-underdog.blogspot.com/2014/02/mantenimiento.html" TargetMode="External"/><Relationship Id="rId4" Type="http://schemas.openxmlformats.org/officeDocument/2006/relationships/hyperlink" Target="http://www.mantenimientopetroquimica.com/index.php/24-el-conflicto-operacion-mantenimiento"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854556" y="929307"/>
            <a:ext cx="9955370" cy="2616199"/>
          </a:xfrm>
        </p:spPr>
        <p:txBody>
          <a:bodyPr>
            <a:normAutofit fontScale="90000"/>
          </a:bodyPr>
          <a:lstStyle/>
          <a:p>
            <a:r>
              <a:rPr lang="en-US" b="1" dirty="0"/>
              <a:t>INTRODUCCI</a:t>
            </a:r>
            <a:r>
              <a:rPr lang="es-EC" b="1" dirty="0"/>
              <a:t>ÓN AL MANTENIMIENTO INDUSTRIAL</a:t>
            </a:r>
            <a:endParaRPr lang="es-419" b="1" dirty="0"/>
          </a:p>
        </p:txBody>
      </p:sp>
      <p:sp>
        <p:nvSpPr>
          <p:cNvPr id="3" name="Subtítulo 2"/>
          <p:cNvSpPr>
            <a:spLocks noGrp="1"/>
          </p:cNvSpPr>
          <p:nvPr>
            <p:ph type="subTitle" idx="1"/>
          </p:nvPr>
        </p:nvSpPr>
        <p:spPr/>
        <p:txBody>
          <a:bodyPr/>
          <a:lstStyle/>
          <a:p>
            <a:r>
              <a:rPr lang="es-EC" b="1" dirty="0"/>
              <a:t>INTEGRANTES</a:t>
            </a:r>
            <a:r>
              <a:rPr lang="en-US" b="1" dirty="0"/>
              <a:t>:</a:t>
            </a:r>
          </a:p>
          <a:p>
            <a:r>
              <a:rPr lang="en-US" dirty="0"/>
              <a:t>SANDOVAL AR</a:t>
            </a:r>
            <a:r>
              <a:rPr lang="es-EC" dirty="0"/>
              <a:t>ÉVALO SANTIAGO XAVIER</a:t>
            </a:r>
          </a:p>
          <a:p>
            <a:r>
              <a:rPr lang="es-EC" dirty="0"/>
              <a:t>RAMÓN BAUTISTA ERIK ISRAEL</a:t>
            </a:r>
            <a:endParaRPr lang="es-419" dirty="0"/>
          </a:p>
        </p:txBody>
      </p:sp>
    </p:spTree>
    <p:extLst>
      <p:ext uri="{BB962C8B-B14F-4D97-AF65-F5344CB8AC3E}">
        <p14:creationId xmlns:p14="http://schemas.microsoft.com/office/powerpoint/2010/main" val="14695336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08" y="141668"/>
            <a:ext cx="10018713" cy="1752599"/>
          </a:xfrm>
        </p:spPr>
        <p:txBody>
          <a:bodyPr/>
          <a:lstStyle/>
          <a:p>
            <a:r>
              <a:rPr lang="es-EC" b="1" dirty="0"/>
              <a:t>RELACIÓN</a:t>
            </a:r>
            <a:r>
              <a:rPr lang="en-US" b="1" dirty="0"/>
              <a:t>-CONFLICTO DE OPERACI</a:t>
            </a:r>
            <a:r>
              <a:rPr lang="es-EC" b="1" dirty="0"/>
              <a:t>ÓN </a:t>
            </a:r>
            <a:br>
              <a:rPr lang="es-EC" b="1" dirty="0"/>
            </a:br>
            <a:r>
              <a:rPr lang="es-EC" b="1" dirty="0"/>
              <a:t>Y MANTENIMIENTO</a:t>
            </a:r>
            <a:endParaRPr lang="es-419" b="1" dirty="0"/>
          </a:p>
        </p:txBody>
      </p:sp>
      <p:sp>
        <p:nvSpPr>
          <p:cNvPr id="3" name="Marcador de contenido 2"/>
          <p:cNvSpPr>
            <a:spLocks noGrp="1"/>
          </p:cNvSpPr>
          <p:nvPr>
            <p:ph idx="1"/>
          </p:nvPr>
        </p:nvSpPr>
        <p:spPr>
          <a:xfrm>
            <a:off x="1484308" y="1173051"/>
            <a:ext cx="10132436" cy="2086376"/>
          </a:xfrm>
        </p:spPr>
        <p:txBody>
          <a:bodyPr>
            <a:normAutofit/>
          </a:bodyPr>
          <a:lstStyle/>
          <a:p>
            <a:r>
              <a:rPr lang="en-US" sz="1800" dirty="0"/>
              <a:t>Una </a:t>
            </a:r>
            <a:r>
              <a:rPr lang="en-US" sz="1800" dirty="0" err="1"/>
              <a:t>instalaci</a:t>
            </a:r>
            <a:r>
              <a:rPr lang="es-EC" sz="1800" dirty="0" err="1"/>
              <a:t>ón</a:t>
            </a:r>
            <a:r>
              <a:rPr lang="es-EC" sz="1800" dirty="0"/>
              <a:t> o equipo industrial requiere constantemente de mantenimiento, con el fin de obtener la máxima eficacia del mismo, es debido a ello que en toda industria existe el área de mantenimiento para ejecutar dicha labor.</a:t>
            </a:r>
          </a:p>
          <a:p>
            <a:r>
              <a:rPr lang="es-EC" sz="1800" dirty="0"/>
              <a:t>Los objetivos del departamento de mantenimiento son los siguientes</a:t>
            </a:r>
            <a:r>
              <a:rPr lang="en-US" sz="1800" dirty="0"/>
              <a:t>:</a:t>
            </a:r>
            <a:endParaRPr lang="es-419" sz="1800" dirty="0"/>
          </a:p>
        </p:txBody>
      </p:sp>
      <p:pic>
        <p:nvPicPr>
          <p:cNvPr id="4" name="Imagen 3"/>
          <p:cNvPicPr>
            <a:picLocks noChangeAspect="1"/>
          </p:cNvPicPr>
          <p:nvPr/>
        </p:nvPicPr>
        <p:blipFill rotWithShape="1">
          <a:blip r:embed="rId2"/>
          <a:srcRect r="4660"/>
          <a:stretch/>
        </p:blipFill>
        <p:spPr>
          <a:xfrm>
            <a:off x="4264316" y="2925650"/>
            <a:ext cx="3952405" cy="2923903"/>
          </a:xfrm>
          <a:prstGeom prst="rect">
            <a:avLst/>
          </a:prstGeom>
        </p:spPr>
      </p:pic>
      <p:sp>
        <p:nvSpPr>
          <p:cNvPr id="6" name="Marcador de contenido 2"/>
          <p:cNvSpPr txBox="1">
            <a:spLocks/>
          </p:cNvSpPr>
          <p:nvPr/>
        </p:nvSpPr>
        <p:spPr>
          <a:xfrm>
            <a:off x="2448079" y="5292144"/>
            <a:ext cx="10132436" cy="2086376"/>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r>
              <a:rPr lang="en-US" sz="1800" dirty="0"/>
              <a:t>(</a:t>
            </a:r>
            <a:r>
              <a:rPr lang="en-US" sz="1800" dirty="0" err="1"/>
              <a:t>Ingenier</a:t>
            </a:r>
            <a:r>
              <a:rPr lang="es-EC" sz="1800" dirty="0" err="1"/>
              <a:t>ía</a:t>
            </a:r>
            <a:r>
              <a:rPr lang="es-EC" sz="1800" dirty="0"/>
              <a:t> en Mantenimiento RENOVETEC,2012)</a:t>
            </a:r>
          </a:p>
          <a:p>
            <a:pPr marL="0" indent="0">
              <a:buNone/>
            </a:pPr>
            <a:r>
              <a:rPr lang="es-419" sz="1800" u="sng" dirty="0">
                <a:solidFill>
                  <a:schemeClr val="accent1">
                    <a:lumMod val="75000"/>
                  </a:schemeClr>
                </a:solidFill>
              </a:rPr>
              <a:t>http://www.renovetec.com/ingenieria-del-mantenimiento.pdf</a:t>
            </a:r>
          </a:p>
        </p:txBody>
      </p:sp>
    </p:spTree>
    <p:extLst>
      <p:ext uri="{BB962C8B-B14F-4D97-AF65-F5344CB8AC3E}">
        <p14:creationId xmlns:p14="http://schemas.microsoft.com/office/powerpoint/2010/main" val="3572057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humbs.dreamstime.com/z/24-7-disponibilidad-2106079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 t="8354" r="1551" b="12607"/>
          <a:stretch/>
        </p:blipFill>
        <p:spPr bwMode="auto">
          <a:xfrm>
            <a:off x="10479709" y="197481"/>
            <a:ext cx="1233995" cy="105928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farm8.staticflickr.com/7210/6788650746_9b327dc116_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50083" y="1834695"/>
            <a:ext cx="1263621" cy="126362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aulacm.com/wp-content/uploads/2014/10/gifanimado1.gif"/>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50083" y="5300546"/>
            <a:ext cx="1383641" cy="138364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4.bp.blogspot.com/_Nr9BGSyAYMU/TQ-d-PjDgXI/AAAAAAAAAGI/TmomfBJrqXc/s320/RelojArena.gif"/>
          <p:cNvPicPr>
            <a:picLocks noGrp="1" noChangeAspect="1" noChangeArrowheads="1" noCrop="1"/>
          </p:cNvPicPr>
          <p:nvPr>
            <p:ph idx="1"/>
          </p:nvPr>
        </p:nvPicPr>
        <p:blipFill>
          <a:blip r:embed="rId5" cstate="print">
            <a:extLst>
              <a:ext uri="{28A0092B-C50C-407E-A947-70E740481C1C}">
                <a14:useLocalDpi xmlns:a14="http://schemas.microsoft.com/office/drawing/2010/main" val="0"/>
              </a:ext>
            </a:extLst>
          </a:blip>
          <a:srcRect/>
          <a:stretch>
            <a:fillRect/>
          </a:stretch>
        </p:blipFill>
        <p:spPr bwMode="auto">
          <a:xfrm>
            <a:off x="10674199" y="3476563"/>
            <a:ext cx="845013" cy="1240386"/>
          </a:xfrm>
          <a:prstGeom prst="rect">
            <a:avLst/>
          </a:prstGeom>
          <a:noFill/>
          <a:extLst>
            <a:ext uri="{909E8E84-426E-40DD-AFC4-6F175D3DCCD1}">
              <a14:hiddenFill xmlns:a14="http://schemas.microsoft.com/office/drawing/2010/main">
                <a:solidFill>
                  <a:srgbClr val="FFFFFF"/>
                </a:solidFill>
              </a14:hiddenFill>
            </a:ext>
          </a:extLst>
        </p:spPr>
      </p:pic>
      <p:sp>
        <p:nvSpPr>
          <p:cNvPr id="9" name="Marcador de contenido 2"/>
          <p:cNvSpPr txBox="1">
            <a:spLocks/>
          </p:cNvSpPr>
          <p:nvPr/>
        </p:nvSpPr>
        <p:spPr>
          <a:xfrm>
            <a:off x="904758" y="3412900"/>
            <a:ext cx="1889957" cy="805251"/>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r>
              <a:rPr lang="en-US" b="1" dirty="0"/>
              <a:t>OBJETIVOS</a:t>
            </a:r>
            <a:endParaRPr lang="es-419" b="1" dirty="0"/>
          </a:p>
        </p:txBody>
      </p:sp>
      <p:sp>
        <p:nvSpPr>
          <p:cNvPr id="10" name="Marcador de contenido 2"/>
          <p:cNvSpPr txBox="1">
            <a:spLocks/>
          </p:cNvSpPr>
          <p:nvPr/>
        </p:nvSpPr>
        <p:spPr>
          <a:xfrm>
            <a:off x="3534405" y="245774"/>
            <a:ext cx="2608713" cy="633212"/>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r>
              <a:rPr lang="en-US" dirty="0" err="1"/>
              <a:t>Disponibilidad</a:t>
            </a:r>
            <a:endParaRPr lang="es-419" dirty="0"/>
          </a:p>
        </p:txBody>
      </p:sp>
      <p:sp>
        <p:nvSpPr>
          <p:cNvPr id="11" name="Marcador de contenido 2"/>
          <p:cNvSpPr txBox="1">
            <a:spLocks/>
          </p:cNvSpPr>
          <p:nvPr/>
        </p:nvSpPr>
        <p:spPr>
          <a:xfrm>
            <a:off x="3534407" y="1876024"/>
            <a:ext cx="2608713" cy="633212"/>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endParaRPr lang="es-419" b="1" dirty="0"/>
          </a:p>
        </p:txBody>
      </p:sp>
      <p:sp>
        <p:nvSpPr>
          <p:cNvPr id="12" name="Marcador de contenido 2"/>
          <p:cNvSpPr txBox="1">
            <a:spLocks/>
          </p:cNvSpPr>
          <p:nvPr/>
        </p:nvSpPr>
        <p:spPr>
          <a:xfrm>
            <a:off x="3566807" y="2149900"/>
            <a:ext cx="2608713" cy="633212"/>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r>
              <a:rPr lang="en-US" dirty="0" err="1"/>
              <a:t>Fiabilidad</a:t>
            </a:r>
            <a:endParaRPr lang="es-419" dirty="0"/>
          </a:p>
        </p:txBody>
      </p:sp>
      <p:sp>
        <p:nvSpPr>
          <p:cNvPr id="13" name="Marcador de contenido 2"/>
          <p:cNvSpPr txBox="1">
            <a:spLocks/>
          </p:cNvSpPr>
          <p:nvPr/>
        </p:nvSpPr>
        <p:spPr>
          <a:xfrm>
            <a:off x="3566808" y="3780150"/>
            <a:ext cx="2608713" cy="633212"/>
          </a:xfrm>
          <a:prstGeom prst="rect">
            <a:avLst/>
          </a:prstGeom>
        </p:spPr>
        <p:txBody>
          <a:bodyPr vert="horz" lIns="91440" tIns="45720" rIns="91440" bIns="45720" rtlCol="0" anchor="ctr">
            <a:normAutofit fontScale="92500" lnSpcReduction="200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r>
              <a:rPr lang="en-US" dirty="0"/>
              <a:t>Vida </a:t>
            </a:r>
            <a:r>
              <a:rPr lang="es-EC" dirty="0"/>
              <a:t>útil de la instalación</a:t>
            </a:r>
            <a:endParaRPr lang="es-419" dirty="0"/>
          </a:p>
        </p:txBody>
      </p:sp>
      <p:sp>
        <p:nvSpPr>
          <p:cNvPr id="14" name="Marcador de contenido 2"/>
          <p:cNvSpPr txBox="1">
            <a:spLocks/>
          </p:cNvSpPr>
          <p:nvPr/>
        </p:nvSpPr>
        <p:spPr>
          <a:xfrm>
            <a:off x="3534405" y="5753530"/>
            <a:ext cx="2576311" cy="930657"/>
          </a:xfrm>
          <a:prstGeom prst="rect">
            <a:avLst/>
          </a:prstGeom>
        </p:spPr>
        <p:txBody>
          <a:bodyPr vert="horz" lIns="91440" tIns="45720" rIns="91440" bIns="45720" rtlCol="0" anchor="ctr">
            <a:normAutofit fontScale="92500" lnSpcReduction="200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r>
              <a:rPr lang="es-EC" dirty="0"/>
              <a:t>Cumplimiento de un presupuesto establecido</a:t>
            </a:r>
            <a:endParaRPr lang="es-419" dirty="0"/>
          </a:p>
        </p:txBody>
      </p:sp>
      <p:sp>
        <p:nvSpPr>
          <p:cNvPr id="15" name="Marcador de contenido 2"/>
          <p:cNvSpPr txBox="1">
            <a:spLocks/>
          </p:cNvSpPr>
          <p:nvPr/>
        </p:nvSpPr>
        <p:spPr>
          <a:xfrm>
            <a:off x="6085822" y="363733"/>
            <a:ext cx="4011215" cy="968241"/>
          </a:xfrm>
          <a:prstGeom prst="rect">
            <a:avLst/>
          </a:prstGeom>
        </p:spPr>
        <p:txBody>
          <a:bodyPr vert="horz" lIns="91440" tIns="45720" rIns="91440" bIns="45720" rtlCol="0" anchor="ctr">
            <a:normAutofit fontScale="70000" lnSpcReduction="200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r>
              <a:rPr lang="en-US" dirty="0"/>
              <a:t>Que la </a:t>
            </a:r>
            <a:r>
              <a:rPr lang="en-US" dirty="0" err="1"/>
              <a:t>instalación</a:t>
            </a:r>
            <a:r>
              <a:rPr lang="en-US" dirty="0"/>
              <a:t> o </a:t>
            </a:r>
            <a:r>
              <a:rPr lang="en-US" dirty="0" err="1"/>
              <a:t>equipo</a:t>
            </a:r>
            <a:r>
              <a:rPr lang="en-US" dirty="0"/>
              <a:t> se </a:t>
            </a:r>
            <a:r>
              <a:rPr lang="en-US" dirty="0" err="1"/>
              <a:t>encuentre</a:t>
            </a:r>
            <a:r>
              <a:rPr lang="en-US" dirty="0"/>
              <a:t> </a:t>
            </a:r>
            <a:r>
              <a:rPr lang="en-US" dirty="0" err="1"/>
              <a:t>laborando</a:t>
            </a:r>
            <a:r>
              <a:rPr lang="en-US" dirty="0"/>
              <a:t> la mayor parte del </a:t>
            </a:r>
            <a:r>
              <a:rPr lang="en-US" dirty="0" err="1"/>
              <a:t>tiempo</a:t>
            </a:r>
            <a:r>
              <a:rPr lang="en-US" dirty="0"/>
              <a:t> </a:t>
            </a:r>
            <a:r>
              <a:rPr lang="en-US" dirty="0" smtClean="0"/>
              <a:t>possible, se </a:t>
            </a:r>
            <a:r>
              <a:rPr lang="en-US" dirty="0" err="1" smtClean="0"/>
              <a:t>busca</a:t>
            </a:r>
            <a:r>
              <a:rPr lang="en-US" dirty="0" smtClean="0"/>
              <a:t> </a:t>
            </a:r>
            <a:r>
              <a:rPr lang="en-US" dirty="0" err="1" smtClean="0"/>
              <a:t>est</a:t>
            </a:r>
            <a:r>
              <a:rPr lang="es-EC" dirty="0" smtClean="0"/>
              <a:t>é disponible el 92% del tiempo</a:t>
            </a:r>
            <a:endParaRPr lang="es-419" dirty="0"/>
          </a:p>
        </p:txBody>
      </p:sp>
      <p:sp>
        <p:nvSpPr>
          <p:cNvPr id="16" name="Marcador de contenido 2"/>
          <p:cNvSpPr txBox="1">
            <a:spLocks/>
          </p:cNvSpPr>
          <p:nvPr/>
        </p:nvSpPr>
        <p:spPr>
          <a:xfrm>
            <a:off x="6085822" y="2234869"/>
            <a:ext cx="3754479" cy="730386"/>
          </a:xfrm>
          <a:prstGeom prst="rect">
            <a:avLst/>
          </a:prstGeom>
        </p:spPr>
        <p:txBody>
          <a:bodyPr vert="horz" lIns="91440" tIns="45720" rIns="91440" bIns="45720" rtlCol="0" anchor="ctr">
            <a:normAutofit fontScale="77500" lnSpcReduction="200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r>
              <a:rPr lang="en-US" dirty="0" err="1" smtClean="0"/>
              <a:t>Capacidad</a:t>
            </a:r>
            <a:r>
              <a:rPr lang="en-US" dirty="0" smtClean="0"/>
              <a:t> de la planta para </a:t>
            </a:r>
            <a:r>
              <a:rPr lang="en-US" dirty="0" err="1" smtClean="0"/>
              <a:t>cumplir</a:t>
            </a:r>
            <a:r>
              <a:rPr lang="en-US" dirty="0" smtClean="0"/>
              <a:t> </a:t>
            </a:r>
            <a:r>
              <a:rPr lang="en-US" dirty="0" err="1" smtClean="0"/>
              <a:t>su</a:t>
            </a:r>
            <a:r>
              <a:rPr lang="en-US" dirty="0" smtClean="0"/>
              <a:t> plan de </a:t>
            </a:r>
            <a:r>
              <a:rPr lang="en-US" dirty="0" err="1" smtClean="0"/>
              <a:t>producción</a:t>
            </a:r>
            <a:r>
              <a:rPr lang="en-US" dirty="0" smtClean="0"/>
              <a:t> </a:t>
            </a:r>
            <a:r>
              <a:rPr lang="en-US" dirty="0" err="1" smtClean="0"/>
              <a:t>previsto</a:t>
            </a:r>
            <a:endParaRPr lang="es-419" dirty="0"/>
          </a:p>
        </p:txBody>
      </p:sp>
      <p:sp>
        <p:nvSpPr>
          <p:cNvPr id="17" name="Marcador de contenido 2"/>
          <p:cNvSpPr txBox="1">
            <a:spLocks/>
          </p:cNvSpPr>
          <p:nvPr/>
        </p:nvSpPr>
        <p:spPr>
          <a:xfrm>
            <a:off x="6098269" y="3601039"/>
            <a:ext cx="3742032" cy="910374"/>
          </a:xfrm>
          <a:prstGeom prst="rect">
            <a:avLst/>
          </a:prstGeom>
        </p:spPr>
        <p:txBody>
          <a:bodyPr vert="horz" lIns="91440" tIns="45720" rIns="91440" bIns="45720" rtlCol="0" anchor="ctr">
            <a:normAutofit fontScale="70000" lnSpcReduction="200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r>
              <a:rPr lang="en-US" dirty="0" err="1"/>
              <a:t>Intentar</a:t>
            </a:r>
            <a:r>
              <a:rPr lang="en-US" dirty="0"/>
              <a:t> extender la </a:t>
            </a:r>
            <a:r>
              <a:rPr lang="en-US" dirty="0" err="1"/>
              <a:t>vida</a:t>
            </a:r>
            <a:r>
              <a:rPr lang="en-US" dirty="0"/>
              <a:t> del </a:t>
            </a:r>
            <a:r>
              <a:rPr lang="en-US" dirty="0" err="1"/>
              <a:t>equipo</a:t>
            </a:r>
            <a:r>
              <a:rPr lang="en-US" dirty="0"/>
              <a:t> hasta </a:t>
            </a:r>
            <a:r>
              <a:rPr lang="en-US" dirty="0" err="1"/>
              <a:t>donde</a:t>
            </a:r>
            <a:r>
              <a:rPr lang="en-US" dirty="0"/>
              <a:t> </a:t>
            </a:r>
            <a:r>
              <a:rPr lang="en-US" dirty="0" err="1"/>
              <a:t>éste</a:t>
            </a:r>
            <a:r>
              <a:rPr lang="en-US" dirty="0"/>
              <a:t> lo </a:t>
            </a:r>
            <a:r>
              <a:rPr lang="en-US" dirty="0" err="1" smtClean="0"/>
              <a:t>permita</a:t>
            </a:r>
            <a:endParaRPr lang="en-US" dirty="0" smtClean="0"/>
          </a:p>
          <a:p>
            <a:pPr marL="0" indent="0">
              <a:buNone/>
            </a:pPr>
            <a:r>
              <a:rPr lang="en-US" dirty="0" err="1" smtClean="0"/>
              <a:t>Instalación</a:t>
            </a:r>
            <a:r>
              <a:rPr lang="en-US" dirty="0" smtClean="0"/>
              <a:t> </a:t>
            </a:r>
            <a:r>
              <a:rPr lang="en-US" dirty="0" err="1" smtClean="0"/>
              <a:t>típica</a:t>
            </a:r>
            <a:r>
              <a:rPr lang="en-US" dirty="0" smtClean="0"/>
              <a:t> entre 20-30 a</a:t>
            </a:r>
            <a:r>
              <a:rPr lang="es-EC" dirty="0" err="1" smtClean="0"/>
              <a:t>ños</a:t>
            </a:r>
            <a:endParaRPr lang="es-419" dirty="0"/>
          </a:p>
        </p:txBody>
      </p:sp>
      <p:sp>
        <p:nvSpPr>
          <p:cNvPr id="18" name="Marcador de contenido 2"/>
          <p:cNvSpPr txBox="1">
            <a:spLocks/>
          </p:cNvSpPr>
          <p:nvPr/>
        </p:nvSpPr>
        <p:spPr>
          <a:xfrm>
            <a:off x="6175520" y="5753530"/>
            <a:ext cx="3921517" cy="760570"/>
          </a:xfrm>
          <a:prstGeom prst="rect">
            <a:avLst/>
          </a:prstGeom>
        </p:spPr>
        <p:txBody>
          <a:bodyPr vert="horz" lIns="91440" tIns="45720" rIns="91440" bIns="45720" rtlCol="0" anchor="ctr">
            <a:normAutofit fontScale="70000" lnSpcReduction="200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r>
              <a:rPr lang="en-US" dirty="0" err="1"/>
              <a:t>Asegura</a:t>
            </a:r>
            <a:r>
              <a:rPr lang="en-US" dirty="0"/>
              <a:t> que el </a:t>
            </a:r>
            <a:r>
              <a:rPr lang="en-US" dirty="0" err="1"/>
              <a:t>costo</a:t>
            </a:r>
            <a:r>
              <a:rPr lang="en-US" dirty="0"/>
              <a:t> del </a:t>
            </a:r>
            <a:r>
              <a:rPr lang="en-US" dirty="0" err="1"/>
              <a:t>mantenimiento</a:t>
            </a:r>
            <a:r>
              <a:rPr lang="en-US" dirty="0"/>
              <a:t> sea el </a:t>
            </a:r>
            <a:r>
              <a:rPr lang="en-US" dirty="0" err="1"/>
              <a:t>más</a:t>
            </a:r>
            <a:r>
              <a:rPr lang="en-US" dirty="0"/>
              <a:t> </a:t>
            </a:r>
            <a:r>
              <a:rPr lang="en-US" dirty="0" err="1"/>
              <a:t>bajo</a:t>
            </a:r>
            <a:r>
              <a:rPr lang="en-US" dirty="0"/>
              <a:t> </a:t>
            </a:r>
            <a:r>
              <a:rPr lang="en-US" dirty="0" err="1"/>
              <a:t>posible</a:t>
            </a:r>
            <a:endParaRPr lang="es-419" dirty="0"/>
          </a:p>
        </p:txBody>
      </p:sp>
    </p:spTree>
    <p:extLst>
      <p:ext uri="{BB962C8B-B14F-4D97-AF65-F5344CB8AC3E}">
        <p14:creationId xmlns:p14="http://schemas.microsoft.com/office/powerpoint/2010/main" val="12912435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638857" y="168498"/>
            <a:ext cx="9720310" cy="1467119"/>
          </a:xfrm>
        </p:spPr>
        <p:txBody>
          <a:bodyPr/>
          <a:lstStyle/>
          <a:p>
            <a:pPr marL="0" indent="0">
              <a:buNone/>
            </a:pPr>
            <a:r>
              <a:rPr lang="es-EC" dirty="0"/>
              <a:t>El área de mantenimiento es la encargada de que los objetivos previamente mencionados sean cumplidos, pero no siempre es así, uno de los factores que no lo permite es la  siguiente relación:</a:t>
            </a:r>
            <a:endParaRPr lang="es-419" dirty="0"/>
          </a:p>
        </p:txBody>
      </p:sp>
      <p:pic>
        <p:nvPicPr>
          <p:cNvPr id="2050" name="Picture 2" descr="http://izcaragua.com/website/images/easyblog_avatar/633_mantenimient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4229" y="2114394"/>
            <a:ext cx="2161392" cy="216139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userscontent2.emaze.com/images/8b31d522-963c-449b-9157-72f484201bd0/d194877e89d9309fb235ded59ae46b7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2196" y="2158509"/>
            <a:ext cx="3152351" cy="2228470"/>
          </a:xfrm>
          <a:prstGeom prst="rect">
            <a:avLst/>
          </a:prstGeom>
          <a:noFill/>
          <a:extLst>
            <a:ext uri="{909E8E84-426E-40DD-AFC4-6F175D3DCCD1}">
              <a14:hiddenFill xmlns:a14="http://schemas.microsoft.com/office/drawing/2010/main">
                <a:solidFill>
                  <a:srgbClr val="FFFFFF"/>
                </a:solidFill>
              </a14:hiddenFill>
            </a:ext>
          </a:extLst>
        </p:spPr>
      </p:pic>
      <p:sp>
        <p:nvSpPr>
          <p:cNvPr id="6" name="Marcador de contenido 2"/>
          <p:cNvSpPr txBox="1">
            <a:spLocks/>
          </p:cNvSpPr>
          <p:nvPr/>
        </p:nvSpPr>
        <p:spPr>
          <a:xfrm>
            <a:off x="1999466" y="4386979"/>
            <a:ext cx="3266764" cy="735170"/>
          </a:xfrm>
          <a:prstGeom prst="rect">
            <a:avLst/>
          </a:prstGeom>
        </p:spPr>
        <p:txBody>
          <a:bodyPr vert="horz" lIns="91440" tIns="45720" rIns="91440" bIns="45720" rtlCol="0" anchor="ctr">
            <a:no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lgn="ctr">
              <a:buFont typeface="Arial"/>
              <a:buNone/>
            </a:pPr>
            <a:r>
              <a:rPr lang="es-EC" b="1" dirty="0">
                <a:solidFill>
                  <a:schemeClr val="accent1">
                    <a:lumMod val="50000"/>
                  </a:schemeClr>
                </a:solidFill>
              </a:rPr>
              <a:t>ÁREA DE MANTENIMIENTO</a:t>
            </a:r>
            <a:endParaRPr lang="es-419" b="1" dirty="0">
              <a:solidFill>
                <a:schemeClr val="accent1">
                  <a:lumMod val="50000"/>
                </a:schemeClr>
              </a:solidFill>
            </a:endParaRPr>
          </a:p>
        </p:txBody>
      </p:sp>
      <p:sp>
        <p:nvSpPr>
          <p:cNvPr id="7" name="Marcador de contenido 2"/>
          <p:cNvSpPr txBox="1">
            <a:spLocks/>
          </p:cNvSpPr>
          <p:nvPr/>
        </p:nvSpPr>
        <p:spPr>
          <a:xfrm>
            <a:off x="6577783" y="4386979"/>
            <a:ext cx="3266764" cy="735170"/>
          </a:xfrm>
          <a:prstGeom prst="rect">
            <a:avLst/>
          </a:prstGeom>
        </p:spPr>
        <p:txBody>
          <a:bodyPr vert="horz" lIns="91440" tIns="45720" rIns="91440" bIns="45720" rtlCol="0" anchor="ctr">
            <a:no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lgn="ctr">
              <a:buFont typeface="Arial"/>
              <a:buNone/>
            </a:pPr>
            <a:r>
              <a:rPr lang="es-EC" b="1" dirty="0">
                <a:solidFill>
                  <a:schemeClr val="accent1">
                    <a:lumMod val="50000"/>
                  </a:schemeClr>
                </a:solidFill>
              </a:rPr>
              <a:t>ÁREA DE PRODUCCIÓN</a:t>
            </a:r>
            <a:endParaRPr lang="es-419" b="1" dirty="0">
              <a:solidFill>
                <a:schemeClr val="accent1">
                  <a:lumMod val="50000"/>
                </a:schemeClr>
              </a:solidFill>
            </a:endParaRPr>
          </a:p>
        </p:txBody>
      </p:sp>
      <p:sp>
        <p:nvSpPr>
          <p:cNvPr id="4" name="Flecha izquierda y derecha 3"/>
          <p:cNvSpPr/>
          <p:nvPr/>
        </p:nvSpPr>
        <p:spPr>
          <a:xfrm>
            <a:off x="5334654" y="2976149"/>
            <a:ext cx="928508" cy="437881"/>
          </a:xfrm>
          <a:prstGeom prst="lef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s-419"/>
          </a:p>
        </p:txBody>
      </p:sp>
      <p:sp>
        <p:nvSpPr>
          <p:cNvPr id="9" name="Marcador de contenido 2"/>
          <p:cNvSpPr txBox="1">
            <a:spLocks/>
          </p:cNvSpPr>
          <p:nvPr/>
        </p:nvSpPr>
        <p:spPr>
          <a:xfrm>
            <a:off x="1832041" y="5165727"/>
            <a:ext cx="9720310" cy="1467119"/>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Font typeface="Arial"/>
              <a:buNone/>
            </a:pPr>
            <a:r>
              <a:rPr lang="es-EC" dirty="0"/>
              <a:t>En una gran cantidad de industrias o empresas existe una relación de conflicto entre estos departamentos.</a:t>
            </a:r>
            <a:endParaRPr lang="es-419" dirty="0"/>
          </a:p>
        </p:txBody>
      </p:sp>
    </p:spTree>
    <p:extLst>
      <p:ext uri="{BB962C8B-B14F-4D97-AF65-F5344CB8AC3E}">
        <p14:creationId xmlns:p14="http://schemas.microsoft.com/office/powerpoint/2010/main" val="4605926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604773" y="0"/>
            <a:ext cx="6758168" cy="1197736"/>
          </a:xfrm>
        </p:spPr>
        <p:txBody>
          <a:bodyPr>
            <a:normAutofit/>
          </a:bodyPr>
          <a:lstStyle/>
          <a:p>
            <a:pPr marL="0" indent="0">
              <a:buNone/>
            </a:pPr>
            <a:endParaRPr lang="es-EC" i="1" dirty="0"/>
          </a:p>
          <a:p>
            <a:pPr marL="0" indent="0">
              <a:buNone/>
            </a:pPr>
            <a:r>
              <a:rPr lang="es-EC" dirty="0"/>
              <a:t>Ambas áreas tiene bajas expectativas una de la otra</a:t>
            </a:r>
            <a:r>
              <a:rPr lang="en-US" dirty="0"/>
              <a:t>:</a:t>
            </a:r>
            <a:endParaRPr lang="es-EC" i="1" dirty="0"/>
          </a:p>
        </p:txBody>
      </p:sp>
      <p:sp>
        <p:nvSpPr>
          <p:cNvPr id="4" name="Marcador de contenido 2"/>
          <p:cNvSpPr txBox="1">
            <a:spLocks/>
          </p:cNvSpPr>
          <p:nvPr/>
        </p:nvSpPr>
        <p:spPr>
          <a:xfrm>
            <a:off x="1510069" y="1429935"/>
            <a:ext cx="4427092" cy="3399642"/>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lgn="just">
              <a:buFont typeface="Arial"/>
              <a:buNone/>
            </a:pPr>
            <a:r>
              <a:rPr lang="es-EC" sz="2800" b="1" dirty="0"/>
              <a:t>Producción</a:t>
            </a:r>
            <a:r>
              <a:rPr lang="es-EC" dirty="0"/>
              <a:t> tiende a quejarse de que los resultados por parte de mantenimiento en cuanto a la operación de las instalaciones es lamentable.</a:t>
            </a:r>
          </a:p>
          <a:p>
            <a:pPr marL="0" indent="0">
              <a:buFont typeface="Arial"/>
              <a:buNone/>
            </a:pPr>
            <a:endParaRPr lang="es-419" dirty="0"/>
          </a:p>
        </p:txBody>
      </p:sp>
      <p:sp>
        <p:nvSpPr>
          <p:cNvPr id="5" name="Marcador de contenido 2"/>
          <p:cNvSpPr txBox="1">
            <a:spLocks/>
          </p:cNvSpPr>
          <p:nvPr/>
        </p:nvSpPr>
        <p:spPr>
          <a:xfrm>
            <a:off x="7207350" y="1880315"/>
            <a:ext cx="4311182" cy="2370701"/>
          </a:xfrm>
          <a:prstGeom prst="rect">
            <a:avLst/>
          </a:prstGeom>
        </p:spPr>
        <p:txBody>
          <a:bodyPr vert="horz" lIns="91440" tIns="45720" rIns="91440" bIns="45720" rtlCol="0" anchor="ctr">
            <a:normAutofit lnSpcReduction="100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lgn="just">
              <a:buFont typeface="Arial"/>
              <a:buNone/>
            </a:pPr>
            <a:r>
              <a:rPr lang="es-EC" sz="2800" b="1" dirty="0"/>
              <a:t>Mantenimiento</a:t>
            </a:r>
            <a:r>
              <a:rPr lang="es-EC" dirty="0"/>
              <a:t> a su vez contrasta que producción no permite el paro de la maquinaria </a:t>
            </a:r>
            <a:r>
              <a:rPr lang="en-US" dirty="0"/>
              <a:t>(</a:t>
            </a:r>
            <a:r>
              <a:rPr lang="en-US" dirty="0" err="1"/>
              <a:t>en</a:t>
            </a:r>
            <a:r>
              <a:rPr lang="en-US" dirty="0"/>
              <a:t> </a:t>
            </a:r>
            <a:r>
              <a:rPr lang="en-US" dirty="0" err="1"/>
              <a:t>caso</a:t>
            </a:r>
            <a:r>
              <a:rPr lang="en-US" dirty="0"/>
              <a:t> de </a:t>
            </a:r>
            <a:r>
              <a:rPr lang="en-US" dirty="0" err="1"/>
              <a:t>ser</a:t>
            </a:r>
            <a:r>
              <a:rPr lang="en-US" dirty="0"/>
              <a:t> </a:t>
            </a:r>
            <a:r>
              <a:rPr lang="en-US" dirty="0" err="1"/>
              <a:t>necesario</a:t>
            </a:r>
            <a:r>
              <a:rPr lang="en-US" dirty="0"/>
              <a:t>)</a:t>
            </a:r>
            <a:r>
              <a:rPr lang="es-EC" dirty="0"/>
              <a:t> para efectuar las revisiones pertinentes.</a:t>
            </a:r>
          </a:p>
          <a:p>
            <a:pPr marL="0" indent="0">
              <a:buFont typeface="Arial"/>
              <a:buNone/>
            </a:pPr>
            <a:endParaRPr lang="es-419" dirty="0"/>
          </a:p>
        </p:txBody>
      </p:sp>
      <p:sp>
        <p:nvSpPr>
          <p:cNvPr id="6" name="Marcador de contenido 2"/>
          <p:cNvSpPr txBox="1">
            <a:spLocks/>
          </p:cNvSpPr>
          <p:nvPr/>
        </p:nvSpPr>
        <p:spPr>
          <a:xfrm>
            <a:off x="1867675" y="3871089"/>
            <a:ext cx="6951351" cy="2962141"/>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r>
              <a:rPr lang="es-419" dirty="0"/>
              <a:t>¿</a:t>
            </a:r>
            <a:r>
              <a:rPr lang="en-US" dirty="0"/>
              <a:t>Cu</a:t>
            </a:r>
            <a:r>
              <a:rPr lang="es-EC" dirty="0"/>
              <a:t>á</a:t>
            </a:r>
            <a:r>
              <a:rPr lang="en-US" dirty="0"/>
              <a:t>l </a:t>
            </a:r>
            <a:r>
              <a:rPr lang="en-US" dirty="0" err="1"/>
              <a:t>departamento</a:t>
            </a:r>
            <a:r>
              <a:rPr lang="en-US" dirty="0"/>
              <a:t> </a:t>
            </a:r>
            <a:r>
              <a:rPr lang="en-US" dirty="0" err="1"/>
              <a:t>tiene</a:t>
            </a:r>
            <a:r>
              <a:rPr lang="en-US" dirty="0"/>
              <a:t> </a:t>
            </a:r>
            <a:r>
              <a:rPr lang="en-US" dirty="0" err="1"/>
              <a:t>raz</a:t>
            </a:r>
            <a:r>
              <a:rPr lang="es-EC" dirty="0" err="1"/>
              <a:t>ón</a:t>
            </a:r>
            <a:r>
              <a:rPr lang="en-US" dirty="0"/>
              <a:t>?</a:t>
            </a:r>
          </a:p>
          <a:p>
            <a:pPr marL="0" indent="0" algn="just">
              <a:buNone/>
            </a:pPr>
            <a:r>
              <a:rPr lang="en-US" sz="1800" dirty="0" err="1"/>
              <a:t>En</a:t>
            </a:r>
            <a:r>
              <a:rPr lang="en-US" sz="1800" dirty="0"/>
              <a:t> </a:t>
            </a:r>
            <a:r>
              <a:rPr lang="en-US" sz="1800" dirty="0" err="1"/>
              <a:t>sí</a:t>
            </a:r>
            <a:r>
              <a:rPr lang="en-US" sz="1800" dirty="0"/>
              <a:t>, ambos </a:t>
            </a:r>
            <a:r>
              <a:rPr lang="en-US" sz="1800" dirty="0" err="1"/>
              <a:t>tienen</a:t>
            </a:r>
            <a:r>
              <a:rPr lang="en-US" sz="1800" dirty="0"/>
              <a:t> </a:t>
            </a:r>
            <a:r>
              <a:rPr lang="en-US" sz="1800" dirty="0" err="1"/>
              <a:t>razón</a:t>
            </a:r>
            <a:r>
              <a:rPr lang="en-US" sz="1800" dirty="0"/>
              <a:t>, </a:t>
            </a:r>
            <a:r>
              <a:rPr lang="en-US" sz="1800" dirty="0" err="1"/>
              <a:t>una</a:t>
            </a:r>
            <a:r>
              <a:rPr lang="en-US" sz="1800" dirty="0"/>
              <a:t> de las </a:t>
            </a:r>
            <a:r>
              <a:rPr lang="en-US" sz="1800" dirty="0" err="1"/>
              <a:t>causas</a:t>
            </a:r>
            <a:r>
              <a:rPr lang="en-US" sz="1800" dirty="0"/>
              <a:t>, </a:t>
            </a:r>
            <a:r>
              <a:rPr lang="en-US" sz="1800" dirty="0" err="1"/>
              <a:t>es</a:t>
            </a:r>
            <a:r>
              <a:rPr lang="en-US" sz="1800" dirty="0"/>
              <a:t> </a:t>
            </a:r>
            <a:r>
              <a:rPr lang="en-US" sz="1800" dirty="0" err="1"/>
              <a:t>debido</a:t>
            </a:r>
            <a:r>
              <a:rPr lang="en-US" sz="1800" dirty="0"/>
              <a:t> a que el personal </a:t>
            </a:r>
            <a:r>
              <a:rPr lang="en-US" sz="1800" dirty="0" err="1"/>
              <a:t>asociado</a:t>
            </a:r>
            <a:r>
              <a:rPr lang="en-US" sz="1800" dirty="0"/>
              <a:t> a </a:t>
            </a:r>
            <a:r>
              <a:rPr lang="en-US" sz="1800" dirty="0" err="1"/>
              <a:t>mantenimiento</a:t>
            </a:r>
            <a:r>
              <a:rPr lang="en-US" sz="1800" dirty="0"/>
              <a:t> o </a:t>
            </a:r>
            <a:r>
              <a:rPr lang="en-US" sz="1800" dirty="0" err="1"/>
              <a:t>producción</a:t>
            </a:r>
            <a:r>
              <a:rPr lang="en-US" sz="1800" dirty="0"/>
              <a:t> no </a:t>
            </a:r>
            <a:r>
              <a:rPr lang="en-US" sz="1800" dirty="0" err="1"/>
              <a:t>tiene</a:t>
            </a:r>
            <a:r>
              <a:rPr lang="en-US" sz="1800" dirty="0"/>
              <a:t> la </a:t>
            </a:r>
            <a:r>
              <a:rPr lang="en-US" sz="1800" dirty="0" err="1"/>
              <a:t>suficiente</a:t>
            </a:r>
            <a:r>
              <a:rPr lang="en-US" sz="1800" dirty="0"/>
              <a:t> </a:t>
            </a:r>
            <a:r>
              <a:rPr lang="en-US" sz="1800" dirty="0" err="1"/>
              <a:t>capacitación</a:t>
            </a:r>
            <a:r>
              <a:rPr lang="en-US" sz="1800" dirty="0"/>
              <a:t> para </a:t>
            </a:r>
            <a:r>
              <a:rPr lang="en-US" sz="1800" dirty="0" err="1"/>
              <a:t>entender</a:t>
            </a:r>
            <a:r>
              <a:rPr lang="en-US" sz="1800" dirty="0"/>
              <a:t> la </a:t>
            </a:r>
            <a:r>
              <a:rPr lang="en-US" sz="1800" dirty="0" err="1"/>
              <a:t>importancia</a:t>
            </a:r>
            <a:r>
              <a:rPr lang="en-US" sz="1800" dirty="0"/>
              <a:t> de la </a:t>
            </a:r>
            <a:r>
              <a:rPr lang="en-US" sz="1800" dirty="0" err="1"/>
              <a:t>existencia</a:t>
            </a:r>
            <a:r>
              <a:rPr lang="en-US" sz="1800" dirty="0"/>
              <a:t> de la </a:t>
            </a:r>
            <a:r>
              <a:rPr lang="en-US" sz="1800" dirty="0" err="1"/>
              <a:t>otra</a:t>
            </a:r>
            <a:r>
              <a:rPr lang="en-US" sz="1800" dirty="0"/>
              <a:t> </a:t>
            </a:r>
            <a:r>
              <a:rPr lang="en-US" sz="1800" dirty="0" err="1"/>
              <a:t>área</a:t>
            </a:r>
            <a:endParaRPr lang="es-419" sz="1800" dirty="0"/>
          </a:p>
        </p:txBody>
      </p:sp>
      <p:pic>
        <p:nvPicPr>
          <p:cNvPr id="3076" name="Picture 4" descr="http://blogs.eada.edu/wp-content/uploads/2013/11/tecnologia-comercio-relacion-reciproca-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9026" y="4522026"/>
            <a:ext cx="2699275" cy="1608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31877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137358" y="321971"/>
            <a:ext cx="4092241" cy="957329"/>
          </a:xfrm>
        </p:spPr>
        <p:txBody>
          <a:bodyPr>
            <a:normAutofit/>
          </a:bodyPr>
          <a:lstStyle/>
          <a:p>
            <a:r>
              <a:rPr lang="es-EC" sz="4400" b="1" dirty="0"/>
              <a:t>Puntos de vista</a:t>
            </a:r>
            <a:endParaRPr lang="es-419" sz="4400" b="1" dirty="0"/>
          </a:p>
        </p:txBody>
      </p:sp>
      <p:sp>
        <p:nvSpPr>
          <p:cNvPr id="3" name="Marcador de contenido 2"/>
          <p:cNvSpPr>
            <a:spLocks noGrp="1"/>
          </p:cNvSpPr>
          <p:nvPr>
            <p:ph idx="1"/>
          </p:nvPr>
        </p:nvSpPr>
        <p:spPr>
          <a:xfrm>
            <a:off x="1532587" y="2330004"/>
            <a:ext cx="3026535" cy="1738646"/>
          </a:xfrm>
        </p:spPr>
        <p:txBody>
          <a:bodyPr/>
          <a:lstStyle/>
          <a:p>
            <a:r>
              <a:rPr lang="es-EC" dirty="0"/>
              <a:t>Punto de vista del área de mantenimiento</a:t>
            </a:r>
            <a:endParaRPr lang="es-419" dirty="0"/>
          </a:p>
        </p:txBody>
      </p:sp>
      <p:sp>
        <p:nvSpPr>
          <p:cNvPr id="4" name="Marcador de contenido 2"/>
          <p:cNvSpPr txBox="1">
            <a:spLocks/>
          </p:cNvSpPr>
          <p:nvPr/>
        </p:nvSpPr>
        <p:spPr>
          <a:xfrm>
            <a:off x="5342587" y="5119354"/>
            <a:ext cx="3026535" cy="1738646"/>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endParaRPr lang="es-419" dirty="0"/>
          </a:p>
        </p:txBody>
      </p:sp>
      <p:sp>
        <p:nvSpPr>
          <p:cNvPr id="7" name="Marcador de contenido 2"/>
          <p:cNvSpPr txBox="1">
            <a:spLocks/>
          </p:cNvSpPr>
          <p:nvPr/>
        </p:nvSpPr>
        <p:spPr>
          <a:xfrm>
            <a:off x="7073721" y="1073779"/>
            <a:ext cx="3054439" cy="1332963"/>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s-EC" dirty="0"/>
              <a:t>Manipulación de equipos incorrecta</a:t>
            </a:r>
            <a:endParaRPr lang="es-419" dirty="0"/>
          </a:p>
        </p:txBody>
      </p:sp>
      <p:sp>
        <p:nvSpPr>
          <p:cNvPr id="8" name="Marcador de contenido 2"/>
          <p:cNvSpPr txBox="1">
            <a:spLocks/>
          </p:cNvSpPr>
          <p:nvPr/>
        </p:nvSpPr>
        <p:spPr>
          <a:xfrm>
            <a:off x="7073720" y="2353080"/>
            <a:ext cx="3054439" cy="1332963"/>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s-EC" dirty="0"/>
              <a:t>Inexistencia de procedimientos de trabajo</a:t>
            </a:r>
            <a:endParaRPr lang="es-419" dirty="0"/>
          </a:p>
        </p:txBody>
      </p:sp>
      <p:sp>
        <p:nvSpPr>
          <p:cNvPr id="9" name="Marcador de contenido 2"/>
          <p:cNvSpPr txBox="1">
            <a:spLocks/>
          </p:cNvSpPr>
          <p:nvPr/>
        </p:nvSpPr>
        <p:spPr>
          <a:xfrm>
            <a:off x="7073720" y="3632381"/>
            <a:ext cx="3054439" cy="1332963"/>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s-EC" dirty="0"/>
              <a:t>Falta de conciencia de personal</a:t>
            </a:r>
            <a:endParaRPr lang="es-419" dirty="0"/>
          </a:p>
        </p:txBody>
      </p:sp>
      <p:sp>
        <p:nvSpPr>
          <p:cNvPr id="10" name="Marcador de contenido 2"/>
          <p:cNvSpPr txBox="1">
            <a:spLocks/>
          </p:cNvSpPr>
          <p:nvPr/>
        </p:nvSpPr>
        <p:spPr>
          <a:xfrm>
            <a:off x="7073720" y="5009881"/>
            <a:ext cx="3054439" cy="1332963"/>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n-US" dirty="0" err="1"/>
              <a:t>Desinter</a:t>
            </a:r>
            <a:r>
              <a:rPr lang="es-EC" dirty="0" err="1"/>
              <a:t>és</a:t>
            </a:r>
            <a:r>
              <a:rPr lang="es-EC" dirty="0"/>
              <a:t> por problemas de maquinaria</a:t>
            </a:r>
            <a:endParaRPr lang="es-419" dirty="0"/>
          </a:p>
        </p:txBody>
      </p:sp>
      <p:pic>
        <p:nvPicPr>
          <p:cNvPr id="4098" name="Picture 2" descr="http://nebula.wsimg.com/7e304168881c8c59f3312cc81dc5aa6d?AccessKeyId=5E367F8250266BF5A0A1&amp;disposition=0&amp;alloworigin=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2266" y="3904711"/>
            <a:ext cx="4067175" cy="1771651"/>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Conector recto de flecha 11"/>
          <p:cNvCxnSpPr>
            <a:stCxn id="3" idx="3"/>
          </p:cNvCxnSpPr>
          <p:nvPr/>
        </p:nvCxnSpPr>
        <p:spPr>
          <a:xfrm flipV="1">
            <a:off x="4559122" y="1970468"/>
            <a:ext cx="2176529" cy="1228859"/>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4" name="Conector recto de flecha 13"/>
          <p:cNvCxnSpPr>
            <a:stCxn id="3" idx="3"/>
          </p:cNvCxnSpPr>
          <p:nvPr/>
        </p:nvCxnSpPr>
        <p:spPr>
          <a:xfrm flipV="1">
            <a:off x="4559122" y="3019561"/>
            <a:ext cx="2163650" cy="179766"/>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6" name="Conector recto de flecha 15"/>
          <p:cNvCxnSpPr>
            <a:stCxn id="3" idx="3"/>
          </p:cNvCxnSpPr>
          <p:nvPr/>
        </p:nvCxnSpPr>
        <p:spPr>
          <a:xfrm>
            <a:off x="4559122" y="3199327"/>
            <a:ext cx="2163650" cy="86932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8" name="Conector recto de flecha 17"/>
          <p:cNvCxnSpPr>
            <a:stCxn id="3" idx="3"/>
          </p:cNvCxnSpPr>
          <p:nvPr/>
        </p:nvCxnSpPr>
        <p:spPr>
          <a:xfrm>
            <a:off x="4559122" y="3199327"/>
            <a:ext cx="2176529" cy="232571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6383757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contenido 2"/>
          <p:cNvSpPr>
            <a:spLocks noGrp="1"/>
          </p:cNvSpPr>
          <p:nvPr>
            <p:ph idx="1"/>
          </p:nvPr>
        </p:nvSpPr>
        <p:spPr>
          <a:xfrm>
            <a:off x="1407039" y="1996494"/>
            <a:ext cx="2675563" cy="2395202"/>
          </a:xfrm>
        </p:spPr>
        <p:txBody>
          <a:bodyPr/>
          <a:lstStyle/>
          <a:p>
            <a:r>
              <a:rPr lang="es-EC" dirty="0"/>
              <a:t>Punto de vista del área de producción</a:t>
            </a:r>
            <a:endParaRPr lang="es-419" dirty="0"/>
          </a:p>
        </p:txBody>
      </p:sp>
      <p:pic>
        <p:nvPicPr>
          <p:cNvPr id="5122" name="Picture 2" descr="https://thumbs.dreamstime.com/x/concepto-de-produccin-770725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9824" y="3745494"/>
            <a:ext cx="3810000" cy="2286001"/>
          </a:xfrm>
          <a:prstGeom prst="rect">
            <a:avLst/>
          </a:prstGeom>
          <a:noFill/>
          <a:extLst>
            <a:ext uri="{909E8E84-426E-40DD-AFC4-6F175D3DCCD1}">
              <a14:hiddenFill xmlns:a14="http://schemas.microsoft.com/office/drawing/2010/main">
                <a:solidFill>
                  <a:srgbClr val="FFFFFF"/>
                </a:solidFill>
              </a14:hiddenFill>
            </a:ext>
          </a:extLst>
        </p:spPr>
      </p:pic>
      <p:sp>
        <p:nvSpPr>
          <p:cNvPr id="7" name="Marcador de contenido 2"/>
          <p:cNvSpPr txBox="1">
            <a:spLocks/>
          </p:cNvSpPr>
          <p:nvPr/>
        </p:nvSpPr>
        <p:spPr>
          <a:xfrm>
            <a:off x="6390106" y="1068007"/>
            <a:ext cx="3540595" cy="1032188"/>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s-EC" dirty="0"/>
              <a:t>Intervenciones rápidas sin solución definitiva</a:t>
            </a:r>
            <a:endParaRPr lang="es-419" dirty="0"/>
          </a:p>
        </p:txBody>
      </p:sp>
      <p:sp>
        <p:nvSpPr>
          <p:cNvPr id="8" name="Marcador de contenido 2"/>
          <p:cNvSpPr txBox="1">
            <a:spLocks/>
          </p:cNvSpPr>
          <p:nvPr/>
        </p:nvSpPr>
        <p:spPr>
          <a:xfrm>
            <a:off x="6337498" y="2880083"/>
            <a:ext cx="3540595" cy="1032188"/>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s-EC" dirty="0"/>
              <a:t>Falta de planificación de intervenciones</a:t>
            </a:r>
            <a:endParaRPr lang="es-419" dirty="0"/>
          </a:p>
        </p:txBody>
      </p:sp>
      <p:sp>
        <p:nvSpPr>
          <p:cNvPr id="9" name="Marcador de contenido 2"/>
          <p:cNvSpPr txBox="1">
            <a:spLocks/>
          </p:cNvSpPr>
          <p:nvPr/>
        </p:nvSpPr>
        <p:spPr>
          <a:xfrm>
            <a:off x="6337499" y="4968071"/>
            <a:ext cx="3540595" cy="1032188"/>
          </a:xfrm>
          <a:prstGeom prst="rect">
            <a:avLst/>
          </a:prstGeom>
        </p:spPr>
        <p:txBody>
          <a:bodyPr vert="horz" lIns="91440" tIns="45720" rIns="91440" bIns="45720" rtlCol="0" anchor="ctr">
            <a:normAutofit fontScale="92500" lnSpcReduction="100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s-EC" dirty="0"/>
              <a:t>Mantenimientos después de fallos, es decir solo correctivo</a:t>
            </a:r>
            <a:endParaRPr lang="es-419" dirty="0"/>
          </a:p>
        </p:txBody>
      </p:sp>
      <p:cxnSp>
        <p:nvCxnSpPr>
          <p:cNvPr id="10" name="Conector recto de flecha 9"/>
          <p:cNvCxnSpPr>
            <a:stCxn id="4" idx="3"/>
          </p:cNvCxnSpPr>
          <p:nvPr/>
        </p:nvCxnSpPr>
        <p:spPr>
          <a:xfrm flipV="1">
            <a:off x="4082602" y="1584101"/>
            <a:ext cx="2060621" cy="160999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2" name="Conector recto de flecha 11"/>
          <p:cNvCxnSpPr>
            <a:stCxn id="4" idx="3"/>
          </p:cNvCxnSpPr>
          <p:nvPr/>
        </p:nvCxnSpPr>
        <p:spPr>
          <a:xfrm>
            <a:off x="4082602" y="3194095"/>
            <a:ext cx="1983347"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4" name="Conector recto de flecha 13"/>
          <p:cNvCxnSpPr>
            <a:stCxn id="4" idx="3"/>
          </p:cNvCxnSpPr>
          <p:nvPr/>
        </p:nvCxnSpPr>
        <p:spPr>
          <a:xfrm>
            <a:off x="4082602" y="3194095"/>
            <a:ext cx="2060621" cy="209912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4171563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459646" y="1496164"/>
            <a:ext cx="10068039" cy="823176"/>
          </a:xfrm>
        </p:spPr>
        <p:txBody>
          <a:bodyPr/>
          <a:lstStyle/>
          <a:p>
            <a:r>
              <a:rPr lang="es-EC" dirty="0"/>
              <a:t>Dichos problemas nacen por la falta del concepto de mantenimiento, al cual se lo puede definir como</a:t>
            </a:r>
            <a:r>
              <a:rPr lang="en-US" dirty="0"/>
              <a:t>:</a:t>
            </a:r>
            <a:endParaRPr lang="es-419" dirty="0"/>
          </a:p>
        </p:txBody>
      </p:sp>
      <p:sp>
        <p:nvSpPr>
          <p:cNvPr id="4" name="Título 1"/>
          <p:cNvSpPr>
            <a:spLocks noGrp="1"/>
          </p:cNvSpPr>
          <p:nvPr>
            <p:ph type="title"/>
          </p:nvPr>
        </p:nvSpPr>
        <p:spPr>
          <a:xfrm>
            <a:off x="4280120" y="325191"/>
            <a:ext cx="4427092" cy="949817"/>
          </a:xfrm>
        </p:spPr>
        <p:txBody>
          <a:bodyPr>
            <a:normAutofit/>
          </a:bodyPr>
          <a:lstStyle/>
          <a:p>
            <a:r>
              <a:rPr lang="es-EC" sz="4400" b="1" dirty="0"/>
              <a:t>Soluciones</a:t>
            </a:r>
            <a:endParaRPr lang="es-419" sz="4400" b="1" dirty="0"/>
          </a:p>
        </p:txBody>
      </p:sp>
      <p:sp>
        <p:nvSpPr>
          <p:cNvPr id="5" name="Marcador de contenido 2"/>
          <p:cNvSpPr txBox="1">
            <a:spLocks/>
          </p:cNvSpPr>
          <p:nvPr/>
        </p:nvSpPr>
        <p:spPr>
          <a:xfrm>
            <a:off x="2374045" y="3026669"/>
            <a:ext cx="8019205" cy="1015016"/>
          </a:xfrm>
          <a:prstGeom prst="rect">
            <a:avLst/>
          </a:prstGeom>
        </p:spPr>
        <p:txBody>
          <a:bodyPr vert="horz" lIns="91440" tIns="45720" rIns="91440" bIns="45720" rtlCol="0" anchor="ctr">
            <a:no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r>
              <a:rPr lang="en-US" sz="2000" b="1" dirty="0"/>
              <a:t>“</a:t>
            </a:r>
            <a:r>
              <a:rPr lang="en-US" sz="2000" b="1" dirty="0" err="1"/>
              <a:t>Mantenimiento</a:t>
            </a:r>
            <a:r>
              <a:rPr lang="en-US" sz="2000" b="1" dirty="0"/>
              <a:t> </a:t>
            </a:r>
            <a:r>
              <a:rPr lang="en-US" sz="2000" b="1" dirty="0" err="1"/>
              <a:t>es</a:t>
            </a:r>
            <a:r>
              <a:rPr lang="en-US" sz="2000" b="1" dirty="0"/>
              <a:t> </a:t>
            </a:r>
            <a:r>
              <a:rPr lang="en-US" sz="2000" b="1" dirty="0" err="1"/>
              <a:t>asegurar</a:t>
            </a:r>
            <a:r>
              <a:rPr lang="en-US" sz="2000" b="1" dirty="0"/>
              <a:t> que </a:t>
            </a:r>
            <a:r>
              <a:rPr lang="en-US" sz="2000" b="1" dirty="0" err="1"/>
              <a:t>todo</a:t>
            </a:r>
            <a:r>
              <a:rPr lang="en-US" sz="2000" b="1" dirty="0"/>
              <a:t> </a:t>
            </a:r>
            <a:r>
              <a:rPr lang="en-US" sz="2000" b="1" dirty="0" err="1"/>
              <a:t>elemento</a:t>
            </a:r>
            <a:r>
              <a:rPr lang="en-US" sz="2000" b="1" dirty="0"/>
              <a:t> f</a:t>
            </a:r>
            <a:r>
              <a:rPr lang="es-EC" sz="2000" b="1" dirty="0" err="1"/>
              <a:t>ísico</a:t>
            </a:r>
            <a:r>
              <a:rPr lang="es-EC" sz="2000" b="1" dirty="0"/>
              <a:t> continúe desempeñando las funciones deseadas” </a:t>
            </a:r>
          </a:p>
          <a:p>
            <a:pPr marL="0" indent="0">
              <a:buNone/>
            </a:pPr>
            <a:r>
              <a:rPr lang="es-EC" sz="2000" dirty="0"/>
              <a:t>(</a:t>
            </a:r>
            <a:r>
              <a:rPr lang="es-EC" sz="2000" dirty="0" err="1"/>
              <a:t>Reliability</a:t>
            </a:r>
            <a:r>
              <a:rPr lang="es-EC" sz="2000" dirty="0"/>
              <a:t> </a:t>
            </a:r>
            <a:r>
              <a:rPr lang="es-EC" sz="2000" dirty="0" err="1"/>
              <a:t>Centred</a:t>
            </a:r>
            <a:r>
              <a:rPr lang="es-EC" sz="2000" dirty="0"/>
              <a:t> Maintenance,2009)</a:t>
            </a:r>
            <a:endParaRPr lang="es-419" sz="2000" dirty="0"/>
          </a:p>
        </p:txBody>
      </p:sp>
      <p:sp>
        <p:nvSpPr>
          <p:cNvPr id="7" name="Marcador de contenido 2"/>
          <p:cNvSpPr txBox="1">
            <a:spLocks/>
          </p:cNvSpPr>
          <p:nvPr/>
        </p:nvSpPr>
        <p:spPr>
          <a:xfrm>
            <a:off x="1279340" y="4165242"/>
            <a:ext cx="10208614" cy="2029495"/>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algn="just"/>
            <a:r>
              <a:rPr lang="en-US" dirty="0" err="1"/>
              <a:t>Es</a:t>
            </a:r>
            <a:r>
              <a:rPr lang="en-US" dirty="0"/>
              <a:t> </a:t>
            </a:r>
            <a:r>
              <a:rPr lang="en-US" dirty="0" err="1"/>
              <a:t>decir</a:t>
            </a:r>
            <a:r>
              <a:rPr lang="en-US" dirty="0"/>
              <a:t>, </a:t>
            </a:r>
            <a:r>
              <a:rPr lang="en-US" b="1" dirty="0">
                <a:solidFill>
                  <a:schemeClr val="accent1">
                    <a:lumMod val="75000"/>
                  </a:schemeClr>
                </a:solidFill>
              </a:rPr>
              <a:t>el </a:t>
            </a:r>
            <a:r>
              <a:rPr lang="en-US" b="1" dirty="0" err="1">
                <a:solidFill>
                  <a:schemeClr val="accent1">
                    <a:lumMod val="75000"/>
                  </a:schemeClr>
                </a:solidFill>
              </a:rPr>
              <a:t>mantenimiento</a:t>
            </a:r>
            <a:r>
              <a:rPr lang="en-US" b="1" dirty="0">
                <a:solidFill>
                  <a:schemeClr val="accent1">
                    <a:lumMod val="75000"/>
                  </a:schemeClr>
                </a:solidFill>
              </a:rPr>
              <a:t> </a:t>
            </a:r>
            <a:r>
              <a:rPr lang="en-US" dirty="0"/>
              <a:t>de </a:t>
            </a:r>
            <a:r>
              <a:rPr lang="en-US" dirty="0" err="1"/>
              <a:t>los</a:t>
            </a:r>
            <a:r>
              <a:rPr lang="en-US" dirty="0"/>
              <a:t> </a:t>
            </a:r>
            <a:r>
              <a:rPr lang="en-US" dirty="0" err="1"/>
              <a:t>equipos</a:t>
            </a:r>
            <a:r>
              <a:rPr lang="en-US" dirty="0"/>
              <a:t> o </a:t>
            </a:r>
            <a:r>
              <a:rPr lang="en-US" dirty="0" err="1"/>
              <a:t>instalaciones</a:t>
            </a:r>
            <a:r>
              <a:rPr lang="en-US" dirty="0"/>
              <a:t>, no </a:t>
            </a:r>
            <a:r>
              <a:rPr lang="en-US" dirty="0" err="1"/>
              <a:t>competen</a:t>
            </a:r>
            <a:r>
              <a:rPr lang="en-US" dirty="0"/>
              <a:t> </a:t>
            </a:r>
            <a:r>
              <a:rPr lang="en-US" dirty="0" err="1"/>
              <a:t>totalmente</a:t>
            </a:r>
            <a:r>
              <a:rPr lang="en-US" dirty="0"/>
              <a:t> a el </a:t>
            </a:r>
            <a:r>
              <a:rPr lang="en-US" dirty="0" err="1"/>
              <a:t>departamento</a:t>
            </a:r>
            <a:r>
              <a:rPr lang="en-US" dirty="0"/>
              <a:t> de </a:t>
            </a:r>
            <a:r>
              <a:rPr lang="en-US" dirty="0" err="1"/>
              <a:t>mantenimiento</a:t>
            </a:r>
            <a:r>
              <a:rPr lang="en-US" dirty="0"/>
              <a:t>, al </a:t>
            </a:r>
            <a:r>
              <a:rPr lang="en-US" dirty="0" err="1"/>
              <a:t>contrario</a:t>
            </a:r>
            <a:r>
              <a:rPr lang="en-US" b="1" dirty="0"/>
              <a:t>, </a:t>
            </a:r>
            <a:r>
              <a:rPr lang="en-US" b="1" dirty="0" err="1">
                <a:solidFill>
                  <a:schemeClr val="accent1">
                    <a:lumMod val="75000"/>
                  </a:schemeClr>
                </a:solidFill>
              </a:rPr>
              <a:t>involucra</a:t>
            </a:r>
            <a:r>
              <a:rPr lang="en-US" b="1" dirty="0">
                <a:solidFill>
                  <a:schemeClr val="accent1">
                    <a:lumMod val="75000"/>
                  </a:schemeClr>
                </a:solidFill>
              </a:rPr>
              <a:t> a </a:t>
            </a:r>
            <a:r>
              <a:rPr lang="en-US" b="1" dirty="0" err="1">
                <a:solidFill>
                  <a:schemeClr val="accent1">
                    <a:lumMod val="75000"/>
                  </a:schemeClr>
                </a:solidFill>
              </a:rPr>
              <a:t>toda</a:t>
            </a:r>
            <a:r>
              <a:rPr lang="en-US" b="1" dirty="0">
                <a:solidFill>
                  <a:schemeClr val="accent1">
                    <a:lumMod val="75000"/>
                  </a:schemeClr>
                </a:solidFill>
              </a:rPr>
              <a:t> </a:t>
            </a:r>
            <a:r>
              <a:rPr lang="es-EC" b="1" dirty="0">
                <a:solidFill>
                  <a:schemeClr val="accent1">
                    <a:lumMod val="75000"/>
                  </a:schemeClr>
                </a:solidFill>
              </a:rPr>
              <a:t>área o personal que pueda influir en el óptimo desempeño de ellos.</a:t>
            </a:r>
            <a:endParaRPr lang="es-419" b="1" dirty="0">
              <a:solidFill>
                <a:schemeClr val="accent1">
                  <a:lumMod val="75000"/>
                </a:schemeClr>
              </a:solidFill>
            </a:endParaRPr>
          </a:p>
        </p:txBody>
      </p:sp>
    </p:spTree>
    <p:extLst>
      <p:ext uri="{BB962C8B-B14F-4D97-AF65-F5344CB8AC3E}">
        <p14:creationId xmlns:p14="http://schemas.microsoft.com/office/powerpoint/2010/main" val="40134950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stretch>
            <a:fillRect/>
          </a:stretch>
        </p:blipFill>
        <p:spPr>
          <a:xfrm>
            <a:off x="1601312" y="940158"/>
            <a:ext cx="10030360" cy="5138670"/>
          </a:xfrm>
          <a:prstGeom prst="rect">
            <a:avLst/>
          </a:prstGeom>
        </p:spPr>
      </p:pic>
      <p:sp>
        <p:nvSpPr>
          <p:cNvPr id="5" name="Marcador de contenido 2"/>
          <p:cNvSpPr txBox="1">
            <a:spLocks/>
          </p:cNvSpPr>
          <p:nvPr/>
        </p:nvSpPr>
        <p:spPr>
          <a:xfrm>
            <a:off x="1601312" y="425003"/>
            <a:ext cx="6872987" cy="515155"/>
          </a:xfrm>
          <a:prstGeom prst="rect">
            <a:avLst/>
          </a:prstGeom>
        </p:spPr>
        <p:txBody>
          <a:bodyPr vert="horz" lIns="91440" tIns="45720" rIns="91440" bIns="45720" rtlCol="0" anchor="ctr">
            <a:normAutofit fontScale="925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s-EC" dirty="0"/>
              <a:t>Entre las soluciones para resolver el conflicto se tiene</a:t>
            </a:r>
            <a:r>
              <a:rPr lang="en-US" dirty="0"/>
              <a:t>:</a:t>
            </a:r>
            <a:endParaRPr lang="es-419" b="1" dirty="0"/>
          </a:p>
        </p:txBody>
      </p:sp>
      <p:sp>
        <p:nvSpPr>
          <p:cNvPr id="6" name="Rectángulo 5"/>
          <p:cNvSpPr/>
          <p:nvPr/>
        </p:nvSpPr>
        <p:spPr>
          <a:xfrm>
            <a:off x="2378298" y="6224651"/>
            <a:ext cx="9534659" cy="369332"/>
          </a:xfrm>
          <a:prstGeom prst="rect">
            <a:avLst/>
          </a:prstGeom>
        </p:spPr>
        <p:txBody>
          <a:bodyPr wrap="square">
            <a:spAutoFit/>
          </a:bodyPr>
          <a:lstStyle/>
          <a:p>
            <a:r>
              <a:rPr lang="es-419" u="sng" dirty="0">
                <a:solidFill>
                  <a:schemeClr val="accent1">
                    <a:lumMod val="75000"/>
                  </a:schemeClr>
                </a:solidFill>
              </a:rPr>
              <a:t>http://www.mantenimientopetroquimica.com/index.php/24-el-conflicto-operacion-mantenimiento</a:t>
            </a:r>
          </a:p>
        </p:txBody>
      </p:sp>
    </p:spTree>
    <p:extLst>
      <p:ext uri="{BB962C8B-B14F-4D97-AF65-F5344CB8AC3E}">
        <p14:creationId xmlns:p14="http://schemas.microsoft.com/office/powerpoint/2010/main" val="36658629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contenido 3"/>
          <p:cNvSpPr txBox="1">
            <a:spLocks/>
          </p:cNvSpPr>
          <p:nvPr/>
        </p:nvSpPr>
        <p:spPr>
          <a:xfrm>
            <a:off x="1587336" y="502281"/>
            <a:ext cx="9825531" cy="1326524"/>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algn="just"/>
            <a:r>
              <a:rPr lang="en-US" dirty="0"/>
              <a:t>Absolver el </a:t>
            </a:r>
            <a:r>
              <a:rPr lang="en-US" dirty="0" err="1"/>
              <a:t>pensamiento</a:t>
            </a:r>
            <a:r>
              <a:rPr lang="en-US" dirty="0"/>
              <a:t> de que “la culpa </a:t>
            </a:r>
            <a:r>
              <a:rPr lang="en-US" dirty="0" err="1"/>
              <a:t>es</a:t>
            </a:r>
            <a:r>
              <a:rPr lang="en-US" dirty="0"/>
              <a:t> del </a:t>
            </a:r>
            <a:r>
              <a:rPr lang="en-US" dirty="0" err="1"/>
              <a:t>otro</a:t>
            </a:r>
            <a:r>
              <a:rPr lang="en-US" dirty="0"/>
              <a:t>” y </a:t>
            </a:r>
            <a:r>
              <a:rPr lang="en-US" dirty="0" err="1"/>
              <a:t>empezar</a:t>
            </a:r>
            <a:r>
              <a:rPr lang="en-US" dirty="0"/>
              <a:t> a </a:t>
            </a:r>
            <a:r>
              <a:rPr lang="en-US" dirty="0" err="1"/>
              <a:t>cambiar</a:t>
            </a:r>
            <a:r>
              <a:rPr lang="en-US" dirty="0"/>
              <a:t> la </a:t>
            </a:r>
            <a:r>
              <a:rPr lang="en-US" dirty="0" err="1"/>
              <a:t>mentalidad</a:t>
            </a:r>
            <a:r>
              <a:rPr lang="en-US" dirty="0"/>
              <a:t> con el fin de </a:t>
            </a:r>
            <a:r>
              <a:rPr lang="en-US" dirty="0" err="1"/>
              <a:t>mejorar</a:t>
            </a:r>
            <a:r>
              <a:rPr lang="en-US" dirty="0"/>
              <a:t> la </a:t>
            </a:r>
            <a:r>
              <a:rPr lang="en-US" dirty="0" err="1"/>
              <a:t>situaci</a:t>
            </a:r>
            <a:r>
              <a:rPr lang="es-EC" dirty="0" err="1"/>
              <a:t>ón</a:t>
            </a:r>
            <a:r>
              <a:rPr lang="es-EC" dirty="0"/>
              <a:t> </a:t>
            </a:r>
            <a:endParaRPr lang="es-419" dirty="0"/>
          </a:p>
        </p:txBody>
      </p:sp>
      <p:sp>
        <p:nvSpPr>
          <p:cNvPr id="9" name="Marcador de contenido 3"/>
          <p:cNvSpPr txBox="1">
            <a:spLocks/>
          </p:cNvSpPr>
          <p:nvPr/>
        </p:nvSpPr>
        <p:spPr>
          <a:xfrm>
            <a:off x="1587336" y="1969397"/>
            <a:ext cx="9825531" cy="1326524"/>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algn="just"/>
            <a:r>
              <a:rPr lang="es-EC" dirty="0"/>
              <a:t>Los operarios de producción deben poseer conocimientos generales de actividades de lubricación, parámetros de funcionamiento, limpieza de equipos, etc. Lo cual asegura un mayor cuidado de las máquinas</a:t>
            </a:r>
            <a:endParaRPr lang="es-419" dirty="0"/>
          </a:p>
        </p:txBody>
      </p:sp>
      <p:sp>
        <p:nvSpPr>
          <p:cNvPr id="10" name="Marcador de contenido 3"/>
          <p:cNvSpPr txBox="1">
            <a:spLocks/>
          </p:cNvSpPr>
          <p:nvPr/>
        </p:nvSpPr>
        <p:spPr>
          <a:xfrm>
            <a:off x="1587336" y="3590528"/>
            <a:ext cx="9825531" cy="1326524"/>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algn="just"/>
            <a:r>
              <a:rPr lang="es-EC" dirty="0"/>
              <a:t>Realizar un plan de mantenimiento, evitar interferir en lo posible en los programas de producción, con orientación de mantenimientos predictivos y preventivos </a:t>
            </a:r>
            <a:endParaRPr lang="es-419" dirty="0"/>
          </a:p>
        </p:txBody>
      </p:sp>
      <p:sp>
        <p:nvSpPr>
          <p:cNvPr id="11" name="Marcador de contenido 3"/>
          <p:cNvSpPr txBox="1">
            <a:spLocks/>
          </p:cNvSpPr>
          <p:nvPr/>
        </p:nvSpPr>
        <p:spPr>
          <a:xfrm>
            <a:off x="1587337" y="5136525"/>
            <a:ext cx="9825531" cy="1326524"/>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algn="just"/>
            <a:r>
              <a:rPr lang="es-EC" dirty="0"/>
              <a:t>Para implementar soluciones definitivas, es necesario el paro de la planta para un mantenimiento correctivo total de la planta</a:t>
            </a:r>
            <a:endParaRPr lang="es-419" dirty="0"/>
          </a:p>
        </p:txBody>
      </p:sp>
    </p:spTree>
    <p:extLst>
      <p:ext uri="{BB962C8B-B14F-4D97-AF65-F5344CB8AC3E}">
        <p14:creationId xmlns:p14="http://schemas.microsoft.com/office/powerpoint/2010/main" val="24244899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571222" y="128789"/>
            <a:ext cx="10251584" cy="734095"/>
          </a:xfrm>
        </p:spPr>
        <p:txBody>
          <a:bodyPr>
            <a:normAutofit fontScale="70000" lnSpcReduction="20000"/>
          </a:bodyPr>
          <a:lstStyle/>
          <a:p>
            <a:pPr marL="0" indent="0">
              <a:buNone/>
            </a:pPr>
            <a:r>
              <a:rPr lang="es-EC" dirty="0"/>
              <a:t>Inmediato a la implementación de las soluciones, se efectuarán de ese momento en adelante los mantenimientos </a:t>
            </a:r>
            <a:r>
              <a:rPr lang="es-EC" b="1" dirty="0"/>
              <a:t>predictivo, preventivo, </a:t>
            </a:r>
            <a:r>
              <a:rPr lang="es-EC" b="1" dirty="0" smtClean="0"/>
              <a:t>productivo total y </a:t>
            </a:r>
            <a:r>
              <a:rPr lang="es-EC" b="1" dirty="0"/>
              <a:t>correctivo </a:t>
            </a:r>
            <a:r>
              <a:rPr lang="es-EC" dirty="0"/>
              <a:t>de ser necesarios</a:t>
            </a:r>
            <a:r>
              <a:rPr lang="es-EC" dirty="0" smtClean="0"/>
              <a:t>, una de las referencias a tomar para realizarlos es </a:t>
            </a:r>
            <a:r>
              <a:rPr lang="es-EC" dirty="0"/>
              <a:t>la curva de fallos potenciales</a:t>
            </a:r>
            <a:endParaRPr lang="es-419" dirty="0"/>
          </a:p>
        </p:txBody>
      </p:sp>
      <p:pic>
        <p:nvPicPr>
          <p:cNvPr id="4" name="Imagen 3"/>
          <p:cNvPicPr>
            <a:picLocks noChangeAspect="1"/>
          </p:cNvPicPr>
          <p:nvPr/>
        </p:nvPicPr>
        <p:blipFill rotWithShape="1">
          <a:blip r:embed="rId2"/>
          <a:srcRect l="7783" r="2881"/>
          <a:stretch/>
        </p:blipFill>
        <p:spPr>
          <a:xfrm>
            <a:off x="1455312" y="862884"/>
            <a:ext cx="5241702" cy="2362200"/>
          </a:xfrm>
          <a:prstGeom prst="rect">
            <a:avLst/>
          </a:prstGeom>
        </p:spPr>
      </p:pic>
      <p:sp>
        <p:nvSpPr>
          <p:cNvPr id="5" name="Marcador de contenido 2"/>
          <p:cNvSpPr txBox="1">
            <a:spLocks/>
          </p:cNvSpPr>
          <p:nvPr/>
        </p:nvSpPr>
        <p:spPr>
          <a:xfrm>
            <a:off x="6836534" y="1484289"/>
            <a:ext cx="5102181" cy="1367307"/>
          </a:xfrm>
          <a:prstGeom prst="rect">
            <a:avLst/>
          </a:prstGeom>
        </p:spPr>
        <p:txBody>
          <a:bodyPr vert="horz" lIns="91440" tIns="45720" rIns="91440" bIns="45720" rtlCol="0" anchor="ctr">
            <a:normAutofit fontScale="85000" lnSpcReduction="200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r>
              <a:rPr lang="en-US" b="1" dirty="0"/>
              <a:t>“</a:t>
            </a:r>
            <a:r>
              <a:rPr lang="es-EC" b="1" dirty="0"/>
              <a:t>El intervalo P-F es el tiempo transcurrido entre un fallo potencial y su empeoramiento hasta que se convierta en un fallo funcional” </a:t>
            </a:r>
            <a:r>
              <a:rPr lang="es-EC" dirty="0"/>
              <a:t>(Manual de Mantenimiento: Ingeniería, Gestión y Organización,2012)</a:t>
            </a:r>
            <a:endParaRPr lang="es-419" dirty="0"/>
          </a:p>
        </p:txBody>
      </p:sp>
      <p:sp>
        <p:nvSpPr>
          <p:cNvPr id="6" name="Marcador de contenido 2"/>
          <p:cNvSpPr txBox="1">
            <a:spLocks/>
          </p:cNvSpPr>
          <p:nvPr/>
        </p:nvSpPr>
        <p:spPr>
          <a:xfrm>
            <a:off x="1455312" y="3335628"/>
            <a:ext cx="1573370" cy="518373"/>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r>
              <a:rPr lang="en-US" b="1" dirty="0" err="1"/>
              <a:t>Ejemplo</a:t>
            </a:r>
            <a:r>
              <a:rPr lang="en-US" b="1" dirty="0"/>
              <a:t>:</a:t>
            </a:r>
            <a:endParaRPr lang="es-419" dirty="0"/>
          </a:p>
        </p:txBody>
      </p:sp>
      <p:sp>
        <p:nvSpPr>
          <p:cNvPr id="7" name="Rectángulo 6"/>
          <p:cNvSpPr/>
          <p:nvPr/>
        </p:nvSpPr>
        <p:spPr>
          <a:xfrm>
            <a:off x="1571222" y="3959179"/>
            <a:ext cx="10367494" cy="2031325"/>
          </a:xfrm>
          <a:prstGeom prst="rect">
            <a:avLst/>
          </a:prstGeom>
        </p:spPr>
        <p:txBody>
          <a:bodyPr wrap="square">
            <a:spAutoFit/>
          </a:bodyPr>
          <a:lstStyle/>
          <a:p>
            <a:r>
              <a:rPr lang="es-419" dirty="0"/>
              <a:t>“La mayoría de las personas estarían de acuerdo en que un motor de combustión interna ha fallado si ya no puede realizar su función primaria (movilizar el vehículo). Pero hay momentos en que un elemento funciona, aunque no al régimen de diseño. Puede ocurrir que el motor funcione aparentemente de manera normal, pero con un elevado consumo de aceite. ¿Ha fallado este equipo? Sí </a:t>
            </a:r>
            <a:r>
              <a:rPr lang="es-419" dirty="0" err="1"/>
              <a:t>ó</a:t>
            </a:r>
            <a:r>
              <a:rPr lang="es-419" dirty="0"/>
              <a:t> no. ¿Qué grado de deterioro de su estado puede admitirse antes que digamos que ha fallado? Para contestar esta pregunta se comienza por definir al fallo como un estado insatisfactorio. “</a:t>
            </a:r>
          </a:p>
          <a:p>
            <a:r>
              <a:rPr lang="es-419" dirty="0"/>
              <a:t>(</a:t>
            </a:r>
            <a:r>
              <a:rPr lang="es-EC" dirty="0"/>
              <a:t>Manual de Mantenimiento: Ingeniería, Gestión y Organización,2012</a:t>
            </a:r>
            <a:r>
              <a:rPr lang="es-419" dirty="0"/>
              <a:t>)</a:t>
            </a:r>
          </a:p>
        </p:txBody>
      </p:sp>
    </p:spTree>
    <p:extLst>
      <p:ext uri="{BB962C8B-B14F-4D97-AF65-F5344CB8AC3E}">
        <p14:creationId xmlns:p14="http://schemas.microsoft.com/office/powerpoint/2010/main" val="34498826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924175" y="211016"/>
            <a:ext cx="4388951" cy="896815"/>
          </a:xfrm>
        </p:spPr>
        <p:txBody>
          <a:bodyPr>
            <a:normAutofit/>
          </a:bodyPr>
          <a:lstStyle/>
          <a:p>
            <a:r>
              <a:rPr lang="es-419" sz="3600" b="1" dirty="0"/>
              <a:t>MANTENIMIENTO</a:t>
            </a:r>
          </a:p>
        </p:txBody>
      </p:sp>
      <p:sp>
        <p:nvSpPr>
          <p:cNvPr id="3" name="Marcador de contenido 2"/>
          <p:cNvSpPr>
            <a:spLocks noGrp="1"/>
          </p:cNvSpPr>
          <p:nvPr>
            <p:ph idx="1"/>
          </p:nvPr>
        </p:nvSpPr>
        <p:spPr>
          <a:xfrm>
            <a:off x="1612286" y="901700"/>
            <a:ext cx="10130328" cy="5196253"/>
          </a:xfrm>
        </p:spPr>
        <p:txBody>
          <a:bodyPr/>
          <a:lstStyle/>
          <a:p>
            <a:pPr marL="0" indent="0">
              <a:buNone/>
            </a:pPr>
            <a:r>
              <a:rPr lang="es-419" dirty="0"/>
              <a:t>Se define como el control constante de las instalaciones o de los componentes, así como el conjunto de actividades ya sea de </a:t>
            </a:r>
            <a:r>
              <a:rPr lang="es-419" b="1" dirty="0">
                <a:solidFill>
                  <a:schemeClr val="accent1">
                    <a:lumMod val="75000"/>
                  </a:schemeClr>
                </a:solidFill>
              </a:rPr>
              <a:t>reparación o revisión </a:t>
            </a:r>
            <a:r>
              <a:rPr lang="es-419" dirty="0"/>
              <a:t>necesarios para garantizar el funcionamiento regular y el buen estado de un sistema general. </a:t>
            </a:r>
          </a:p>
          <a:p>
            <a:pPr marL="0" indent="0">
              <a:buNone/>
            </a:pPr>
            <a:endParaRPr lang="es-419" dirty="0"/>
          </a:p>
          <a:p>
            <a:pPr marL="0" indent="0">
              <a:buNone/>
            </a:pPr>
            <a:endParaRPr lang="es-419" dirty="0"/>
          </a:p>
          <a:p>
            <a:pPr marL="0" indent="0">
              <a:buNone/>
            </a:pPr>
            <a:endParaRPr lang="es-419" dirty="0"/>
          </a:p>
          <a:p>
            <a:pPr marL="0" indent="0">
              <a:buNone/>
            </a:pPr>
            <a:endParaRPr lang="es-419" dirty="0"/>
          </a:p>
          <a:p>
            <a:pPr marL="0" indent="0">
              <a:buNone/>
            </a:pPr>
            <a:endParaRPr lang="es-419" dirty="0"/>
          </a:p>
          <a:p>
            <a:pPr marL="0" indent="0">
              <a:buNone/>
            </a:pPr>
            <a:endParaRPr lang="es-419" dirty="0"/>
          </a:p>
          <a:p>
            <a:pPr marL="0" indent="0">
              <a:buNone/>
            </a:pPr>
            <a:endParaRPr lang="es-419" dirty="0"/>
          </a:p>
        </p:txBody>
      </p:sp>
      <p:pic>
        <p:nvPicPr>
          <p:cNvPr id="5" name="Imagen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2365" y="1696915"/>
            <a:ext cx="10472569" cy="13552737"/>
          </a:xfrm>
          <a:prstGeom prst="rect">
            <a:avLst/>
          </a:prstGeom>
        </p:spPr>
      </p:pic>
    </p:spTree>
    <p:extLst>
      <p:ext uri="{BB962C8B-B14F-4D97-AF65-F5344CB8AC3E}">
        <p14:creationId xmlns:p14="http://schemas.microsoft.com/office/powerpoint/2010/main" val="8065744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contenido 3"/>
          <p:cNvSpPr txBox="1">
            <a:spLocks/>
          </p:cNvSpPr>
          <p:nvPr/>
        </p:nvSpPr>
        <p:spPr>
          <a:xfrm>
            <a:off x="1085059" y="2756079"/>
            <a:ext cx="2533904" cy="1043189"/>
          </a:xfrm>
          <a:prstGeom prst="rect">
            <a:avLst/>
          </a:prstGeom>
        </p:spPr>
        <p:txBody>
          <a:bodyPr vert="horz" lIns="91440" tIns="45720" rIns="91440" bIns="45720" rtlCol="0" anchor="ctr">
            <a:normAutofit fontScale="85000" lnSpcReduction="100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None/>
            </a:pPr>
            <a:r>
              <a:rPr lang="en-US" sz="3200" b="1" dirty="0" err="1"/>
              <a:t>Beneficios</a:t>
            </a:r>
            <a:r>
              <a:rPr lang="en-US" sz="3200" b="1" dirty="0"/>
              <a:t> del </a:t>
            </a:r>
            <a:r>
              <a:rPr lang="en-US" sz="3200" b="1" dirty="0" err="1"/>
              <a:t>mantenimiento</a:t>
            </a:r>
            <a:endParaRPr lang="es-419" sz="3200" b="1" dirty="0"/>
          </a:p>
        </p:txBody>
      </p:sp>
      <p:sp>
        <p:nvSpPr>
          <p:cNvPr id="5" name="Marcador de contenido 3"/>
          <p:cNvSpPr txBox="1">
            <a:spLocks/>
          </p:cNvSpPr>
          <p:nvPr/>
        </p:nvSpPr>
        <p:spPr>
          <a:xfrm>
            <a:off x="4562356" y="520531"/>
            <a:ext cx="5341498" cy="1146215"/>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n-US" dirty="0" err="1"/>
              <a:t>Garantiza</a:t>
            </a:r>
            <a:r>
              <a:rPr lang="en-US" dirty="0"/>
              <a:t> la </a:t>
            </a:r>
            <a:r>
              <a:rPr lang="en-US" dirty="0" err="1"/>
              <a:t>operatividad</a:t>
            </a:r>
            <a:r>
              <a:rPr lang="en-US" dirty="0"/>
              <a:t> del </a:t>
            </a:r>
            <a:r>
              <a:rPr lang="en-US" dirty="0" err="1"/>
              <a:t>sistema</a:t>
            </a:r>
            <a:r>
              <a:rPr lang="en-US" dirty="0"/>
              <a:t> </a:t>
            </a:r>
            <a:r>
              <a:rPr lang="en-US" dirty="0" err="1"/>
              <a:t>por</a:t>
            </a:r>
            <a:r>
              <a:rPr lang="en-US" dirty="0"/>
              <a:t> un per</a:t>
            </a:r>
            <a:r>
              <a:rPr lang="es-EC" dirty="0" err="1"/>
              <a:t>íodo</a:t>
            </a:r>
            <a:r>
              <a:rPr lang="es-EC" dirty="0"/>
              <a:t> mayor</a:t>
            </a:r>
            <a:endParaRPr lang="es-419" dirty="0"/>
          </a:p>
        </p:txBody>
      </p:sp>
      <p:sp>
        <p:nvSpPr>
          <p:cNvPr id="6" name="Marcador de contenido 3"/>
          <p:cNvSpPr txBox="1">
            <a:spLocks/>
          </p:cNvSpPr>
          <p:nvPr/>
        </p:nvSpPr>
        <p:spPr>
          <a:xfrm>
            <a:off x="4562356" y="2131458"/>
            <a:ext cx="5843774" cy="1146215"/>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s-EC" dirty="0"/>
              <a:t>Asegura la integridad del personal</a:t>
            </a:r>
            <a:endParaRPr lang="es-419" dirty="0"/>
          </a:p>
        </p:txBody>
      </p:sp>
      <p:sp>
        <p:nvSpPr>
          <p:cNvPr id="7" name="Marcador de contenido 3"/>
          <p:cNvSpPr txBox="1">
            <a:spLocks/>
          </p:cNvSpPr>
          <p:nvPr/>
        </p:nvSpPr>
        <p:spPr>
          <a:xfrm>
            <a:off x="4473822" y="3742385"/>
            <a:ext cx="5843774" cy="1146215"/>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s-EC" dirty="0"/>
              <a:t>Aumento de producción</a:t>
            </a:r>
            <a:endParaRPr lang="es-419" dirty="0"/>
          </a:p>
        </p:txBody>
      </p:sp>
      <p:sp>
        <p:nvSpPr>
          <p:cNvPr id="8" name="Marcador de contenido 3"/>
          <p:cNvSpPr txBox="1">
            <a:spLocks/>
          </p:cNvSpPr>
          <p:nvPr/>
        </p:nvSpPr>
        <p:spPr>
          <a:xfrm>
            <a:off x="4562356" y="5162282"/>
            <a:ext cx="5154450" cy="1146215"/>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s-EC" dirty="0"/>
              <a:t>Ahorro monetario con el trascurso del tiempo</a:t>
            </a:r>
            <a:endParaRPr lang="es-419" dirty="0"/>
          </a:p>
        </p:txBody>
      </p:sp>
      <p:pic>
        <p:nvPicPr>
          <p:cNvPr id="6146" name="Picture 2" descr="http://www.virtualplant.net/imagenes/foro/Procesos_industrial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806" y="246849"/>
            <a:ext cx="2114586" cy="1392533"/>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gies10.webs.uvigo.es/wp-content/uploads/2013/12/Logo-Salud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75695" y="1951148"/>
            <a:ext cx="1396807" cy="1449683"/>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apporsafe.com.ar/wp-content/uploads/2015/12/aumento-produccion-520x24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03854" y="3799268"/>
            <a:ext cx="1826596" cy="860608"/>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www.centrocultural.coop/blogs/surdesarrollo/wp-content/uploads/2014/05/ahorro-y-deud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996550" y="5058313"/>
            <a:ext cx="1555095" cy="1555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43869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969140" y="363828"/>
            <a:ext cx="3049052" cy="679361"/>
          </a:xfrm>
        </p:spPr>
        <p:txBody>
          <a:bodyPr>
            <a:normAutofit fontScale="90000"/>
          </a:bodyPr>
          <a:lstStyle/>
          <a:p>
            <a:r>
              <a:rPr lang="es-EC" dirty="0"/>
              <a:t>Bibliografía</a:t>
            </a:r>
            <a:endParaRPr lang="es-419" dirty="0"/>
          </a:p>
        </p:txBody>
      </p:sp>
      <p:sp>
        <p:nvSpPr>
          <p:cNvPr id="3" name="Marcador de contenido 2"/>
          <p:cNvSpPr>
            <a:spLocks noGrp="1"/>
          </p:cNvSpPr>
          <p:nvPr>
            <p:ph idx="1"/>
          </p:nvPr>
        </p:nvSpPr>
        <p:spPr>
          <a:xfrm>
            <a:off x="1485404" y="2343955"/>
            <a:ext cx="10016524" cy="4310130"/>
          </a:xfrm>
        </p:spPr>
        <p:txBody>
          <a:bodyPr>
            <a:normAutofit fontScale="92500" lnSpcReduction="10000"/>
          </a:bodyPr>
          <a:lstStyle/>
          <a:p>
            <a:r>
              <a:rPr lang="en-US" dirty="0" err="1" smtClean="0"/>
              <a:t>Mantenimiento</a:t>
            </a:r>
            <a:r>
              <a:rPr lang="en-US" dirty="0" smtClean="0"/>
              <a:t> </a:t>
            </a:r>
            <a:r>
              <a:rPr lang="en-US" dirty="0" err="1" smtClean="0"/>
              <a:t>Industrial,Belén</a:t>
            </a:r>
            <a:r>
              <a:rPr lang="en-US" dirty="0" smtClean="0"/>
              <a:t> Muñoz </a:t>
            </a:r>
            <a:r>
              <a:rPr lang="en-US" dirty="0" err="1" smtClean="0"/>
              <a:t>Abella</a:t>
            </a:r>
            <a:r>
              <a:rPr lang="en-US" dirty="0" smtClean="0"/>
              <a:t>. </a:t>
            </a:r>
            <a:r>
              <a:rPr lang="en-US" dirty="0" err="1" smtClean="0"/>
              <a:t>Disponible</a:t>
            </a:r>
            <a:r>
              <a:rPr lang="en-US" dirty="0" smtClean="0"/>
              <a:t> </a:t>
            </a:r>
            <a:r>
              <a:rPr lang="en-US" dirty="0" err="1" smtClean="0"/>
              <a:t>en</a:t>
            </a:r>
            <a:r>
              <a:rPr lang="en-US" dirty="0"/>
              <a:t>: </a:t>
            </a:r>
            <a:r>
              <a:rPr lang="en-US" dirty="0">
                <a:hlinkClick r:id="rId2"/>
              </a:rPr>
              <a:t>http://</a:t>
            </a:r>
            <a:r>
              <a:rPr lang="en-US" dirty="0" smtClean="0">
                <a:hlinkClick r:id="rId2"/>
              </a:rPr>
              <a:t>ocw.uc3m.es/ingenieria-mecanica/teoria-de-maquinas/lecturas/MantenimientoIndustrial.pdf</a:t>
            </a:r>
            <a:r>
              <a:rPr lang="en-US" dirty="0" smtClean="0"/>
              <a:t>.  </a:t>
            </a:r>
            <a:r>
              <a:rPr lang="en-US" dirty="0" err="1" smtClean="0"/>
              <a:t>Visitada</a:t>
            </a:r>
            <a:r>
              <a:rPr lang="en-US" dirty="0" smtClean="0"/>
              <a:t> el 12/12/2016</a:t>
            </a:r>
          </a:p>
          <a:p>
            <a:r>
              <a:rPr lang="en-US" dirty="0" err="1" smtClean="0"/>
              <a:t>Ingenier</a:t>
            </a:r>
            <a:r>
              <a:rPr lang="es-EC" dirty="0" err="1"/>
              <a:t>ía</a:t>
            </a:r>
            <a:r>
              <a:rPr lang="es-EC" dirty="0"/>
              <a:t> en Mantenimiento RENOVETEC</a:t>
            </a:r>
            <a:r>
              <a:rPr lang="en-US" dirty="0"/>
              <a:t>.2012</a:t>
            </a:r>
            <a:r>
              <a:rPr lang="es-EC" dirty="0"/>
              <a:t>. Disponible en: </a:t>
            </a:r>
            <a:r>
              <a:rPr lang="es-EC" dirty="0">
                <a:hlinkClick r:id="rId3"/>
              </a:rPr>
              <a:t>http://www.renovetec.com/ingenieria-del-mantenimiento.pdf</a:t>
            </a:r>
            <a:r>
              <a:rPr lang="es-EC" dirty="0"/>
              <a:t> . Visitada  el 10</a:t>
            </a:r>
            <a:r>
              <a:rPr lang="en-US" dirty="0"/>
              <a:t>/12/2016</a:t>
            </a:r>
          </a:p>
          <a:p>
            <a:r>
              <a:rPr lang="es-419" dirty="0"/>
              <a:t>CONFLICTO OPERACIÓN-MANTENIMIENTO. </a:t>
            </a:r>
            <a:r>
              <a:rPr lang="es-EC" dirty="0"/>
              <a:t>Disponible en: </a:t>
            </a:r>
            <a:r>
              <a:rPr lang="es-419" dirty="0">
                <a:hlinkClick r:id="rId4"/>
              </a:rPr>
              <a:t>http://www.mantenimientopetroquimica.com/index.php/24-el-conflicto-operacion-mantenimiento</a:t>
            </a:r>
            <a:r>
              <a:rPr lang="es-419" dirty="0"/>
              <a:t> </a:t>
            </a:r>
            <a:r>
              <a:rPr lang="es-EC" dirty="0"/>
              <a:t>Visitada  el 10</a:t>
            </a:r>
            <a:r>
              <a:rPr lang="en-US" dirty="0"/>
              <a:t>/12/2016</a:t>
            </a:r>
          </a:p>
          <a:p>
            <a:r>
              <a:rPr lang="es-EC" dirty="0"/>
              <a:t>Manual de Mantenimiento: Ingeniería, Gestión y Organización.2012. Disponible en: </a:t>
            </a:r>
            <a:r>
              <a:rPr lang="es-EC" dirty="0">
                <a:hlinkClick r:id="rId5"/>
              </a:rPr>
              <a:t>http://koi-underdog.blogspot.com/2014/02/mantenimiento.html</a:t>
            </a:r>
            <a:r>
              <a:rPr lang="es-EC" dirty="0"/>
              <a:t> Visitada  el 10</a:t>
            </a:r>
            <a:r>
              <a:rPr lang="en-US" dirty="0"/>
              <a:t>/12/2016</a:t>
            </a:r>
          </a:p>
          <a:p>
            <a:pPr marL="0" indent="0">
              <a:buNone/>
            </a:pPr>
            <a:endParaRPr lang="en-US" dirty="0"/>
          </a:p>
          <a:p>
            <a:endParaRPr lang="es-419" dirty="0"/>
          </a:p>
          <a:p>
            <a:endParaRPr lang="en-US" dirty="0"/>
          </a:p>
          <a:p>
            <a:endParaRPr lang="es-EC" dirty="0"/>
          </a:p>
          <a:p>
            <a:endParaRPr lang="es-419" dirty="0"/>
          </a:p>
        </p:txBody>
      </p:sp>
    </p:spTree>
    <p:extLst>
      <p:ext uri="{BB962C8B-B14F-4D97-AF65-F5344CB8AC3E}">
        <p14:creationId xmlns:p14="http://schemas.microsoft.com/office/powerpoint/2010/main" val="4533776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519479" y="597875"/>
            <a:ext cx="10018713" cy="5952393"/>
          </a:xfrm>
        </p:spPr>
        <p:txBody>
          <a:bodyPr>
            <a:normAutofit/>
          </a:bodyPr>
          <a:lstStyle/>
          <a:p>
            <a:r>
              <a:rPr lang="es-419" sz="2800" dirty="0"/>
              <a:t>OBJETIVOS:</a:t>
            </a:r>
          </a:p>
          <a:p>
            <a:pPr lvl="1"/>
            <a:r>
              <a:rPr lang="es-419" sz="2400" dirty="0"/>
              <a:t>Evitar, reducir y reparar los fallos sobre los bienes.</a:t>
            </a:r>
          </a:p>
          <a:p>
            <a:pPr lvl="1"/>
            <a:r>
              <a:rPr lang="es-419" sz="2400" dirty="0"/>
              <a:t>Disminuir la gravedad de los fallos que no </a:t>
            </a:r>
            <a:r>
              <a:rPr lang="es-419" sz="2400" dirty="0" smtClean="0"/>
              <a:t>se lleguen </a:t>
            </a:r>
            <a:r>
              <a:rPr lang="es-419" sz="2400" dirty="0"/>
              <a:t>a evitar.</a:t>
            </a:r>
          </a:p>
          <a:p>
            <a:pPr lvl="1"/>
            <a:r>
              <a:rPr lang="es-419" sz="2400" dirty="0"/>
              <a:t>Evitar detenciones inútiles o paros de máquina.</a:t>
            </a:r>
          </a:p>
          <a:p>
            <a:pPr lvl="1"/>
            <a:r>
              <a:rPr lang="es-419" sz="2400" dirty="0"/>
              <a:t>Evitar accidentes.</a:t>
            </a:r>
          </a:p>
          <a:p>
            <a:pPr lvl="1"/>
            <a:r>
              <a:rPr lang="es-419" sz="2400" dirty="0"/>
              <a:t>Evitar incidentes y aumentar la seguridad para las personas.</a:t>
            </a:r>
            <a:r>
              <a:rPr lang="en-US" sz="2400" i="1" dirty="0"/>
              <a:t> </a:t>
            </a:r>
          </a:p>
          <a:p>
            <a:r>
              <a:rPr lang="en-US" sz="2800" dirty="0"/>
              <a:t>TIPOS DE MANTENIMIENTO</a:t>
            </a:r>
          </a:p>
          <a:p>
            <a:pPr lvl="1"/>
            <a:r>
              <a:rPr lang="es-419" sz="2400" dirty="0"/>
              <a:t>Correctivo</a:t>
            </a:r>
            <a:r>
              <a:rPr lang="en-US" sz="2400" dirty="0"/>
              <a:t> .</a:t>
            </a:r>
          </a:p>
          <a:p>
            <a:pPr lvl="1"/>
            <a:r>
              <a:rPr lang="es-419" sz="2400" dirty="0"/>
              <a:t>Preventivo.</a:t>
            </a:r>
          </a:p>
          <a:p>
            <a:pPr lvl="1"/>
            <a:r>
              <a:rPr lang="es-419" sz="2400" dirty="0"/>
              <a:t>Predictivo .</a:t>
            </a:r>
          </a:p>
          <a:p>
            <a:pPr lvl="1"/>
            <a:r>
              <a:rPr lang="es-419" sz="2400" dirty="0"/>
              <a:t>Productivo total.</a:t>
            </a:r>
          </a:p>
        </p:txBody>
      </p:sp>
    </p:spTree>
    <p:extLst>
      <p:ext uri="{BB962C8B-B14F-4D97-AF65-F5344CB8AC3E}">
        <p14:creationId xmlns:p14="http://schemas.microsoft.com/office/powerpoint/2010/main" val="24719228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8922224" y="2364428"/>
            <a:ext cx="2755900" cy="3954103"/>
          </a:xfrm>
          <a:prstGeom prst="rect">
            <a:avLst/>
          </a:prstGeom>
          <a:ln>
            <a:noFill/>
          </a:ln>
          <a:effectLst>
            <a:outerShdw blurRad="190500" algn="tl" rotWithShape="0">
              <a:srgbClr val="000000">
                <a:alpha val="70000"/>
              </a:srgbClr>
            </a:outerShdw>
          </a:effectLst>
        </p:spPr>
      </p:pic>
      <p:sp>
        <p:nvSpPr>
          <p:cNvPr id="3" name="Marcador de contenido 2"/>
          <p:cNvSpPr>
            <a:spLocks noGrp="1"/>
          </p:cNvSpPr>
          <p:nvPr>
            <p:ph idx="1"/>
          </p:nvPr>
        </p:nvSpPr>
        <p:spPr>
          <a:xfrm>
            <a:off x="1357313" y="2073498"/>
            <a:ext cx="8546542" cy="4784501"/>
          </a:xfrm>
        </p:spPr>
        <p:txBody>
          <a:bodyPr>
            <a:normAutofit lnSpcReduction="10000"/>
          </a:bodyPr>
          <a:lstStyle/>
          <a:p>
            <a:r>
              <a:rPr lang="es-419" dirty="0"/>
              <a:t>Conjunto de actividades de reparación y sustitución de elementos deteriorados por repuestos cuando aparezca el fallo.</a:t>
            </a:r>
          </a:p>
          <a:p>
            <a:r>
              <a:rPr lang="es-419" dirty="0"/>
              <a:t>¿</a:t>
            </a:r>
            <a:r>
              <a:rPr lang="es-419" dirty="0" smtClean="0"/>
              <a:t>D</a:t>
            </a:r>
            <a:r>
              <a:rPr lang="es-EC" dirty="0" err="1" smtClean="0"/>
              <a:t>ó</a:t>
            </a:r>
            <a:r>
              <a:rPr lang="es-419" dirty="0" err="1" smtClean="0"/>
              <a:t>nde</a:t>
            </a:r>
            <a:r>
              <a:rPr lang="es-419" dirty="0" smtClean="0"/>
              <a:t> </a:t>
            </a:r>
            <a:r>
              <a:rPr lang="es-419" dirty="0"/>
              <a:t>se lo </a:t>
            </a:r>
            <a:r>
              <a:rPr lang="es-419" dirty="0" smtClean="0"/>
              <a:t>aplica?</a:t>
            </a:r>
            <a:endParaRPr lang="es-419" dirty="0"/>
          </a:p>
          <a:p>
            <a:pPr lvl="1"/>
            <a:r>
              <a:rPr lang="es-419" sz="2400" dirty="0"/>
              <a:t>Sistemas donde sean imposible detectar fallos.</a:t>
            </a:r>
          </a:p>
          <a:p>
            <a:pPr lvl="1"/>
            <a:r>
              <a:rPr lang="es-419" sz="2400" dirty="0"/>
              <a:t>Procesos que admiten ser interrumpidos en cualquier momento.</a:t>
            </a:r>
          </a:p>
          <a:p>
            <a:r>
              <a:rPr lang="es-419" dirty="0"/>
              <a:t>Inconvenientes </a:t>
            </a:r>
          </a:p>
          <a:p>
            <a:pPr lvl="1"/>
            <a:r>
              <a:rPr lang="es-419" sz="2400" dirty="0"/>
              <a:t>Sucede en cualquier momento.</a:t>
            </a:r>
          </a:p>
          <a:p>
            <a:pPr lvl="1"/>
            <a:r>
              <a:rPr lang="es-419" sz="2400" dirty="0"/>
              <a:t>Capital importante invertido en piezas de repuestos.</a:t>
            </a:r>
          </a:p>
          <a:p>
            <a:pPr lvl="1"/>
            <a:r>
              <a:rPr lang="es-419" sz="2400" dirty="0"/>
              <a:t>Avería de elementos implicados en el proceso</a:t>
            </a:r>
          </a:p>
          <a:p>
            <a:pPr marL="457200" lvl="1" indent="0">
              <a:buNone/>
            </a:pPr>
            <a:endParaRPr lang="es-419" dirty="0"/>
          </a:p>
          <a:p>
            <a:pPr lvl="1"/>
            <a:endParaRPr lang="es-419" dirty="0"/>
          </a:p>
          <a:p>
            <a:pPr lvl="1"/>
            <a:endParaRPr lang="es-419" dirty="0"/>
          </a:p>
          <a:p>
            <a:pPr lvl="1"/>
            <a:endParaRPr lang="es-419" dirty="0"/>
          </a:p>
        </p:txBody>
      </p:sp>
      <p:sp>
        <p:nvSpPr>
          <p:cNvPr id="2" name="Título 1"/>
          <p:cNvSpPr>
            <a:spLocks noGrp="1"/>
          </p:cNvSpPr>
          <p:nvPr>
            <p:ph type="title"/>
          </p:nvPr>
        </p:nvSpPr>
        <p:spPr>
          <a:xfrm>
            <a:off x="1217612" y="507537"/>
            <a:ext cx="9382980" cy="633045"/>
          </a:xfrm>
        </p:spPr>
        <p:txBody>
          <a:bodyPr>
            <a:noAutofit/>
          </a:bodyPr>
          <a:lstStyle/>
          <a:p>
            <a:r>
              <a:rPr lang="es-419" dirty="0"/>
              <a:t>MANTENIMIENTO CORRECTIVO</a:t>
            </a:r>
          </a:p>
        </p:txBody>
      </p:sp>
    </p:spTree>
    <p:extLst>
      <p:ext uri="{BB962C8B-B14F-4D97-AF65-F5344CB8AC3E}">
        <p14:creationId xmlns:p14="http://schemas.microsoft.com/office/powerpoint/2010/main" val="20975609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60190" t="-1196" r="5967" b="2723"/>
          <a:stretch/>
        </p:blipFill>
        <p:spPr>
          <a:xfrm>
            <a:off x="9097026" y="2340827"/>
            <a:ext cx="2112136" cy="3180415"/>
          </a:xfrm>
          <a:prstGeom prst="rect">
            <a:avLst/>
          </a:prstGeom>
          <a:ln>
            <a:noFill/>
          </a:ln>
          <a:effectLst>
            <a:outerShdw blurRad="190500" algn="tl" rotWithShape="0">
              <a:srgbClr val="000000">
                <a:alpha val="70000"/>
              </a:srgbClr>
            </a:outerShdw>
          </a:effectLst>
        </p:spPr>
      </p:pic>
      <p:sp>
        <p:nvSpPr>
          <p:cNvPr id="2" name="Título 1"/>
          <p:cNvSpPr>
            <a:spLocks noGrp="1"/>
          </p:cNvSpPr>
          <p:nvPr>
            <p:ph type="title"/>
          </p:nvPr>
        </p:nvSpPr>
        <p:spPr>
          <a:xfrm>
            <a:off x="2627311" y="-264652"/>
            <a:ext cx="7265989" cy="1504335"/>
          </a:xfrm>
        </p:spPr>
        <p:txBody>
          <a:bodyPr>
            <a:normAutofit/>
          </a:bodyPr>
          <a:lstStyle/>
          <a:p>
            <a:r>
              <a:rPr lang="es-419" dirty="0"/>
              <a:t>MANTENIMIENTO PREVENTIVO</a:t>
            </a:r>
          </a:p>
        </p:txBody>
      </p:sp>
      <p:sp>
        <p:nvSpPr>
          <p:cNvPr id="3" name="Marcador de contenido 2"/>
          <p:cNvSpPr>
            <a:spLocks noGrp="1"/>
          </p:cNvSpPr>
          <p:nvPr>
            <p:ph idx="1"/>
          </p:nvPr>
        </p:nvSpPr>
        <p:spPr>
          <a:xfrm>
            <a:off x="1334146" y="2218312"/>
            <a:ext cx="3881440" cy="3124201"/>
          </a:xfrm>
        </p:spPr>
        <p:txBody>
          <a:bodyPr anchor="t">
            <a:noAutofit/>
          </a:bodyPr>
          <a:lstStyle/>
          <a:p>
            <a:pPr>
              <a:lnSpc>
                <a:spcPct val="80000"/>
              </a:lnSpc>
            </a:pPr>
            <a:r>
              <a:rPr lang="es-419" dirty="0"/>
              <a:t>Desventajas</a:t>
            </a:r>
          </a:p>
          <a:p>
            <a:pPr lvl="1">
              <a:lnSpc>
                <a:spcPct val="80000"/>
              </a:lnSpc>
            </a:pPr>
            <a:r>
              <a:rPr lang="es-419" sz="2400" dirty="0"/>
              <a:t>Cambios innecesarios.</a:t>
            </a:r>
          </a:p>
          <a:p>
            <a:pPr lvl="1">
              <a:lnSpc>
                <a:spcPct val="80000"/>
              </a:lnSpc>
            </a:pPr>
            <a:r>
              <a:rPr lang="es-419" sz="2400" dirty="0"/>
              <a:t>Problemas iniciales de operación.</a:t>
            </a:r>
          </a:p>
          <a:p>
            <a:pPr lvl="1">
              <a:lnSpc>
                <a:spcPct val="80000"/>
              </a:lnSpc>
            </a:pPr>
            <a:r>
              <a:rPr lang="es-419" sz="2400" dirty="0"/>
              <a:t>Coste de inventarios.</a:t>
            </a:r>
          </a:p>
          <a:p>
            <a:pPr lvl="1">
              <a:lnSpc>
                <a:spcPct val="80000"/>
              </a:lnSpc>
            </a:pPr>
            <a:r>
              <a:rPr lang="es-419" sz="2400" dirty="0"/>
              <a:t>Mano de obra rápida y especializada.</a:t>
            </a:r>
          </a:p>
        </p:txBody>
      </p:sp>
      <p:sp>
        <p:nvSpPr>
          <p:cNvPr id="19" name="Marcador de contenido 2"/>
          <p:cNvSpPr txBox="1">
            <a:spLocks/>
          </p:cNvSpPr>
          <p:nvPr/>
        </p:nvSpPr>
        <p:spPr>
          <a:xfrm>
            <a:off x="1630360" y="888999"/>
            <a:ext cx="10333040" cy="1092202"/>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a:lnSpc>
                <a:spcPct val="80000"/>
              </a:lnSpc>
            </a:pPr>
            <a:r>
              <a:rPr lang="es-419" dirty="0"/>
              <a:t>Conjunto de actividades programadas de ante mano tales como inspecciones, regulaciones, pruebas, reparaciones, etc. Encaminadas a reducir la frecuencia y el impacto de fallos de un sistema.</a:t>
            </a:r>
          </a:p>
        </p:txBody>
      </p:sp>
      <p:pic>
        <p:nvPicPr>
          <p:cNvPr id="6" name="Imagen 5"/>
          <p:cNvPicPr>
            <a:picLocks noChangeAspect="1"/>
          </p:cNvPicPr>
          <p:nvPr/>
        </p:nvPicPr>
        <p:blipFill rotWithShape="1">
          <a:blip r:embed="rId3"/>
          <a:srcRect l="54903" t="62996" r="25493" b="717"/>
          <a:stretch/>
        </p:blipFill>
        <p:spPr>
          <a:xfrm>
            <a:off x="8669807" y="4255358"/>
            <a:ext cx="1223493" cy="1171978"/>
          </a:xfrm>
          <a:prstGeom prst="rect">
            <a:avLst/>
          </a:prstGeom>
          <a:ln>
            <a:noFill/>
          </a:ln>
          <a:effectLst>
            <a:outerShdw blurRad="190500" algn="tl" rotWithShape="0">
              <a:srgbClr val="000000">
                <a:alpha val="70000"/>
              </a:srgbClr>
            </a:outerShdw>
          </a:effectLst>
        </p:spPr>
      </p:pic>
      <p:pic>
        <p:nvPicPr>
          <p:cNvPr id="7" name="Imagen 6"/>
          <p:cNvPicPr>
            <a:picLocks noChangeAspect="1"/>
          </p:cNvPicPr>
          <p:nvPr/>
        </p:nvPicPr>
        <p:blipFill rotWithShape="1">
          <a:blip r:embed="rId4"/>
          <a:srcRect r="67390" b="2089"/>
          <a:stretch/>
        </p:blipFill>
        <p:spPr>
          <a:xfrm>
            <a:off x="5215586" y="2349913"/>
            <a:ext cx="2035220" cy="3162245"/>
          </a:xfrm>
          <a:prstGeom prst="rect">
            <a:avLst/>
          </a:prstGeom>
          <a:ln>
            <a:noFill/>
          </a:ln>
          <a:effectLst>
            <a:outerShdw blurRad="292100" dist="139700" dir="2700000" algn="tl" rotWithShape="0">
              <a:srgbClr val="333333">
                <a:alpha val="65000"/>
              </a:srgbClr>
            </a:outerShdw>
          </a:effectLst>
        </p:spPr>
      </p:pic>
      <p:pic>
        <p:nvPicPr>
          <p:cNvPr id="8" name="Imagen 7"/>
          <p:cNvPicPr>
            <a:picLocks noChangeAspect="1"/>
          </p:cNvPicPr>
          <p:nvPr/>
        </p:nvPicPr>
        <p:blipFill rotWithShape="1">
          <a:blip r:embed="rId5"/>
          <a:srcRect l="16800" t="2621" r="61120" b="58300"/>
          <a:stretch/>
        </p:blipFill>
        <p:spPr>
          <a:xfrm>
            <a:off x="6384574" y="2383241"/>
            <a:ext cx="1378039" cy="1262129"/>
          </a:xfrm>
          <a:prstGeom prst="rect">
            <a:avLst/>
          </a:prstGeom>
          <a:ln>
            <a:noFill/>
          </a:ln>
          <a:effectLst>
            <a:outerShdw blurRad="190500" algn="tl" rotWithShape="0">
              <a:srgbClr val="000000">
                <a:alpha val="70000"/>
              </a:srgbClr>
            </a:outerShdw>
          </a:effectLst>
        </p:spPr>
      </p:pic>
      <p:sp>
        <p:nvSpPr>
          <p:cNvPr id="5" name="Flecha derecha 4"/>
          <p:cNvSpPr/>
          <p:nvPr/>
        </p:nvSpPr>
        <p:spPr>
          <a:xfrm>
            <a:off x="7762613" y="3645370"/>
            <a:ext cx="907194" cy="514506"/>
          </a:xfrm>
          <a:prstGeom prst="right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32724588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779711" y="0"/>
            <a:ext cx="7100889" cy="977900"/>
          </a:xfrm>
        </p:spPr>
        <p:txBody>
          <a:bodyPr>
            <a:normAutofit/>
          </a:bodyPr>
          <a:lstStyle/>
          <a:p>
            <a:r>
              <a:rPr lang="es-419" dirty="0"/>
              <a:t>MANTENIMIENTO PREDICTIVO </a:t>
            </a:r>
          </a:p>
        </p:txBody>
      </p:sp>
      <p:sp>
        <p:nvSpPr>
          <p:cNvPr id="3" name="Marcador de contenido 2"/>
          <p:cNvSpPr>
            <a:spLocks noGrp="1"/>
          </p:cNvSpPr>
          <p:nvPr>
            <p:ph idx="1"/>
          </p:nvPr>
        </p:nvSpPr>
        <p:spPr>
          <a:xfrm>
            <a:off x="1484310" y="1968499"/>
            <a:ext cx="3900160" cy="3124201"/>
          </a:xfrm>
        </p:spPr>
        <p:txBody>
          <a:bodyPr>
            <a:noAutofit/>
          </a:bodyPr>
          <a:lstStyle/>
          <a:p>
            <a:r>
              <a:rPr lang="es-419" dirty="0"/>
              <a:t>Ventajas </a:t>
            </a:r>
          </a:p>
          <a:p>
            <a:pPr lvl="1"/>
            <a:r>
              <a:rPr lang="es-419" sz="2400" dirty="0"/>
              <a:t>Reparación programada.</a:t>
            </a:r>
          </a:p>
          <a:p>
            <a:pPr lvl="1"/>
            <a:r>
              <a:rPr lang="es-419" sz="2400" dirty="0"/>
              <a:t>Parada programada.</a:t>
            </a:r>
          </a:p>
          <a:p>
            <a:r>
              <a:rPr lang="es-419" dirty="0"/>
              <a:t>Desventajas </a:t>
            </a:r>
          </a:p>
          <a:p>
            <a:pPr lvl="1"/>
            <a:r>
              <a:rPr lang="es-419" sz="2400" dirty="0"/>
              <a:t>Coste de inventarios.</a:t>
            </a:r>
          </a:p>
          <a:p>
            <a:pPr lvl="1"/>
            <a:r>
              <a:rPr lang="es-419" sz="2400" dirty="0"/>
              <a:t>Mayor mano de obra.</a:t>
            </a:r>
          </a:p>
        </p:txBody>
      </p:sp>
      <p:sp>
        <p:nvSpPr>
          <p:cNvPr id="4" name="Marcador de contenido 2"/>
          <p:cNvSpPr txBox="1">
            <a:spLocks/>
          </p:cNvSpPr>
          <p:nvPr/>
        </p:nvSpPr>
        <p:spPr>
          <a:xfrm>
            <a:off x="1484310" y="939798"/>
            <a:ext cx="10402890" cy="1028701"/>
          </a:xfrm>
          <a:prstGeom prst="rect">
            <a:avLst/>
          </a:prstGeom>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a:lnSpc>
                <a:spcPct val="80000"/>
              </a:lnSpc>
            </a:pPr>
            <a:r>
              <a:rPr lang="es-419" dirty="0"/>
              <a:t>Conjunto de actividades de </a:t>
            </a:r>
            <a:r>
              <a:rPr lang="es-419" b="1" dirty="0">
                <a:solidFill>
                  <a:schemeClr val="accent1">
                    <a:lumMod val="75000"/>
                  </a:schemeClr>
                </a:solidFill>
              </a:rPr>
              <a:t>seguimiento y </a:t>
            </a:r>
            <a:r>
              <a:rPr lang="es-419" b="1" dirty="0" smtClean="0">
                <a:solidFill>
                  <a:schemeClr val="accent1">
                    <a:lumMod val="75000"/>
                  </a:schemeClr>
                </a:solidFill>
              </a:rPr>
              <a:t>diagnóstico </a:t>
            </a:r>
            <a:r>
              <a:rPr lang="es-419" dirty="0"/>
              <a:t>continuo de un sistema, que permiten una intervención correcta inmediata como consecuencia de la detección de algún síntoma de falla.</a:t>
            </a:r>
          </a:p>
          <a:p>
            <a:pPr marL="0" indent="0">
              <a:lnSpc>
                <a:spcPct val="80000"/>
              </a:lnSpc>
              <a:buNone/>
            </a:pPr>
            <a:endParaRPr lang="es-419" sz="1500" dirty="0"/>
          </a:p>
        </p:txBody>
      </p:sp>
      <p:pic>
        <p:nvPicPr>
          <p:cNvPr id="6" name="Imagen 5"/>
          <p:cNvPicPr>
            <a:picLocks noChangeAspect="1"/>
          </p:cNvPicPr>
          <p:nvPr/>
        </p:nvPicPr>
        <p:blipFill>
          <a:blip r:embed="rId2"/>
          <a:stretch>
            <a:fillRect/>
          </a:stretch>
        </p:blipFill>
        <p:spPr>
          <a:xfrm>
            <a:off x="5384470" y="2293154"/>
            <a:ext cx="6502730" cy="3581401"/>
          </a:xfrm>
          <a:prstGeom prst="rect">
            <a:avLst/>
          </a:prstGeom>
          <a:ln>
            <a:noFill/>
          </a:ln>
          <a:effectLst>
            <a:outerShdw blurRad="190500" algn="tl" rotWithShape="0">
              <a:srgbClr val="000000">
                <a:alpha val="70000"/>
              </a:srgbClr>
            </a:outerShdw>
          </a:effectLst>
        </p:spPr>
      </p:pic>
      <p:pic>
        <p:nvPicPr>
          <p:cNvPr id="7" name="Imagen 6"/>
          <p:cNvPicPr>
            <a:picLocks noChangeAspect="1"/>
          </p:cNvPicPr>
          <p:nvPr/>
        </p:nvPicPr>
        <p:blipFill>
          <a:blip r:embed="rId3"/>
          <a:stretch>
            <a:fillRect/>
          </a:stretch>
        </p:blipFill>
        <p:spPr>
          <a:xfrm>
            <a:off x="5126893" y="2293154"/>
            <a:ext cx="6502730" cy="3581401"/>
          </a:xfrm>
          <a:prstGeom prst="rect">
            <a:avLst/>
          </a:prstGeom>
          <a:ln>
            <a:noFill/>
          </a:ln>
          <a:effectLst>
            <a:outerShdw blurRad="190500" algn="tl" rotWithShape="0">
              <a:srgbClr val="000000">
                <a:alpha val="70000"/>
              </a:srgbClr>
            </a:outerShdw>
          </a:effectLst>
        </p:spPr>
      </p:pic>
      <p:sp>
        <p:nvSpPr>
          <p:cNvPr id="8" name="Flecha derecha 7"/>
          <p:cNvSpPr/>
          <p:nvPr/>
        </p:nvSpPr>
        <p:spPr>
          <a:xfrm>
            <a:off x="7988397" y="3857848"/>
            <a:ext cx="779722" cy="452012"/>
          </a:xfrm>
          <a:prstGeom prst="right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39106467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3214598" y="2358753"/>
            <a:ext cx="6932880" cy="3587764"/>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
        <p:nvSpPr>
          <p:cNvPr id="2" name="Título 1"/>
          <p:cNvSpPr>
            <a:spLocks noGrp="1"/>
          </p:cNvSpPr>
          <p:nvPr>
            <p:ph type="title"/>
          </p:nvPr>
        </p:nvSpPr>
        <p:spPr>
          <a:xfrm>
            <a:off x="2117721" y="-48068"/>
            <a:ext cx="8891589" cy="1504335"/>
          </a:xfrm>
        </p:spPr>
        <p:txBody>
          <a:bodyPr>
            <a:normAutofit/>
          </a:bodyPr>
          <a:lstStyle/>
          <a:p>
            <a:r>
              <a:rPr lang="es-419" dirty="0"/>
              <a:t>MANTENIMIENTO PRODUCTIVO TOTAL</a:t>
            </a:r>
          </a:p>
        </p:txBody>
      </p:sp>
      <p:sp>
        <p:nvSpPr>
          <p:cNvPr id="3" name="Marcador de contenido 2"/>
          <p:cNvSpPr>
            <a:spLocks noGrp="1"/>
          </p:cNvSpPr>
          <p:nvPr>
            <p:ph idx="1"/>
          </p:nvPr>
        </p:nvSpPr>
        <p:spPr>
          <a:xfrm>
            <a:off x="1458910" y="1231901"/>
            <a:ext cx="10209213" cy="609599"/>
          </a:xfrm>
        </p:spPr>
        <p:txBody>
          <a:bodyPr anchor="t">
            <a:noAutofit/>
          </a:bodyPr>
          <a:lstStyle/>
          <a:p>
            <a:r>
              <a:rPr lang="es-419" dirty="0"/>
              <a:t>El personal realiza pequeñas tareas de mantenimiento enfocadas a aumentar la productividad </a:t>
            </a:r>
          </a:p>
        </p:txBody>
      </p:sp>
    </p:spTree>
    <p:extLst>
      <p:ext uri="{BB962C8B-B14F-4D97-AF65-F5344CB8AC3E}">
        <p14:creationId xmlns:p14="http://schemas.microsoft.com/office/powerpoint/2010/main" val="27222603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29466" y="-241300"/>
            <a:ext cx="11328400" cy="1752599"/>
          </a:xfrm>
        </p:spPr>
        <p:txBody>
          <a:bodyPr/>
          <a:lstStyle/>
          <a:p>
            <a:r>
              <a:rPr lang="es-419" dirty="0"/>
              <a:t>MANTENIMIENTO SEGÚN CONDICIÓN  O ESTADO</a:t>
            </a:r>
          </a:p>
        </p:txBody>
      </p:sp>
      <p:sp>
        <p:nvSpPr>
          <p:cNvPr id="3" name="Marcador de contenido 2"/>
          <p:cNvSpPr>
            <a:spLocks noGrp="1"/>
          </p:cNvSpPr>
          <p:nvPr>
            <p:ph idx="1"/>
          </p:nvPr>
        </p:nvSpPr>
        <p:spPr>
          <a:xfrm>
            <a:off x="1484309" y="952499"/>
            <a:ext cx="9691691" cy="1701801"/>
          </a:xfrm>
        </p:spPr>
        <p:txBody>
          <a:bodyPr/>
          <a:lstStyle/>
          <a:p>
            <a:r>
              <a:rPr lang="es-419" dirty="0"/>
              <a:t>Control que puede llevarse sin interrumpir la operación del equipo.</a:t>
            </a:r>
          </a:p>
          <a:p>
            <a:r>
              <a:rPr lang="es-419" dirty="0"/>
              <a:t>Control que requiere la parada del equipo. O al menos alejarse de las condiciones normales de uso.</a:t>
            </a:r>
          </a:p>
        </p:txBody>
      </p:sp>
      <p:sp>
        <p:nvSpPr>
          <p:cNvPr id="5" name="Rectángulo 4"/>
          <p:cNvSpPr/>
          <p:nvPr/>
        </p:nvSpPr>
        <p:spPr>
          <a:xfrm>
            <a:off x="1484308" y="2654300"/>
            <a:ext cx="3506791" cy="2862322"/>
          </a:xfrm>
          <a:prstGeom prst="rect">
            <a:avLst/>
          </a:prstGeom>
        </p:spPr>
        <p:txBody>
          <a:bodyPr wrap="square">
            <a:spAutoFit/>
          </a:bodyPr>
          <a:lstStyle/>
          <a:p>
            <a:r>
              <a:rPr lang="es-419" sz="2000" dirty="0"/>
              <a:t>Técnicas de control en  marcha</a:t>
            </a:r>
          </a:p>
          <a:p>
            <a:pPr marL="285750" indent="-285750">
              <a:buFont typeface="Arial" panose="020B0604020202020204" pitchFamily="34" charset="0"/>
              <a:buChar char="•"/>
            </a:pPr>
            <a:r>
              <a:rPr lang="es-419" sz="2000" dirty="0"/>
              <a:t>Inspección visual, acústica y al tacto de las componentes accesibles.</a:t>
            </a:r>
          </a:p>
          <a:p>
            <a:pPr marL="285750" indent="-285750">
              <a:buFont typeface="Arial" panose="020B0604020202020204" pitchFamily="34" charset="0"/>
              <a:buChar char="•"/>
            </a:pPr>
            <a:r>
              <a:rPr lang="es-419" sz="2000" dirty="0"/>
              <a:t>Control de temperatura.</a:t>
            </a:r>
          </a:p>
          <a:p>
            <a:pPr marL="285750" indent="-285750">
              <a:buFont typeface="Arial" panose="020B0604020202020204" pitchFamily="34" charset="0"/>
              <a:buChar char="•"/>
            </a:pPr>
            <a:r>
              <a:rPr lang="es-419" sz="2000" dirty="0"/>
              <a:t>Control de lubricante.</a:t>
            </a:r>
          </a:p>
          <a:p>
            <a:pPr marL="285750" indent="-285750">
              <a:buFont typeface="Arial" panose="020B0604020202020204" pitchFamily="34" charset="0"/>
              <a:buChar char="•"/>
            </a:pPr>
            <a:r>
              <a:rPr lang="es-419" sz="2000" dirty="0"/>
              <a:t>Detección de </a:t>
            </a:r>
            <a:r>
              <a:rPr lang="es-419" sz="2000" dirty="0" smtClean="0"/>
              <a:t>pérdidas</a:t>
            </a:r>
            <a:r>
              <a:rPr lang="es-419" sz="2000" dirty="0"/>
              <a:t>. </a:t>
            </a:r>
          </a:p>
          <a:p>
            <a:pPr marL="285750" indent="-285750">
              <a:buFont typeface="Arial" panose="020B0604020202020204" pitchFamily="34" charset="0"/>
              <a:buChar char="•"/>
            </a:pPr>
            <a:r>
              <a:rPr lang="es-419" sz="2000" dirty="0"/>
              <a:t>Control de ruidos.</a:t>
            </a:r>
          </a:p>
          <a:p>
            <a:pPr marL="285750" indent="-285750">
              <a:buFont typeface="Arial" panose="020B0604020202020204" pitchFamily="34" charset="0"/>
              <a:buChar char="•"/>
            </a:pPr>
            <a:r>
              <a:rPr lang="es-419" sz="2000" dirty="0"/>
              <a:t>Control de corrosión.</a:t>
            </a:r>
          </a:p>
        </p:txBody>
      </p:sp>
      <p:pic>
        <p:nvPicPr>
          <p:cNvPr id="7" name="Imagen 6"/>
          <p:cNvPicPr>
            <a:picLocks noChangeAspect="1"/>
          </p:cNvPicPr>
          <p:nvPr/>
        </p:nvPicPr>
        <p:blipFill>
          <a:blip r:embed="rId2"/>
          <a:stretch>
            <a:fillRect/>
          </a:stretch>
        </p:blipFill>
        <p:spPr>
          <a:xfrm>
            <a:off x="6172199" y="2144869"/>
            <a:ext cx="3822700" cy="4610100"/>
          </a:xfrm>
          <a:prstGeom prst="rect">
            <a:avLst/>
          </a:prstGeom>
        </p:spPr>
      </p:pic>
    </p:spTree>
    <p:extLst>
      <p:ext uri="{BB962C8B-B14F-4D97-AF65-F5344CB8AC3E}">
        <p14:creationId xmlns:p14="http://schemas.microsoft.com/office/powerpoint/2010/main" val="22567541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099972" y="2052957"/>
            <a:ext cx="4700073" cy="2677656"/>
          </a:xfrm>
          <a:prstGeom prst="rect">
            <a:avLst/>
          </a:prstGeom>
        </p:spPr>
        <p:txBody>
          <a:bodyPr wrap="square">
            <a:spAutoFit/>
          </a:bodyPr>
          <a:lstStyle/>
          <a:p>
            <a:r>
              <a:rPr lang="es-419" sz="2400" dirty="0"/>
              <a:t>Técnicas de control en  parada</a:t>
            </a:r>
          </a:p>
          <a:p>
            <a:pPr marL="285750" indent="-285750">
              <a:buFont typeface="Arial" panose="020B0604020202020204" pitchFamily="34" charset="0"/>
              <a:buChar char="•"/>
            </a:pPr>
            <a:r>
              <a:rPr lang="es-419" sz="2400" dirty="0"/>
              <a:t>Inspección visual, acústica y al tacto de las componentes accesibles.</a:t>
            </a:r>
          </a:p>
          <a:p>
            <a:pPr marL="285750" indent="-285750">
              <a:buFont typeface="Arial" panose="020B0604020202020204" pitchFamily="34" charset="0"/>
              <a:buChar char="•"/>
            </a:pPr>
            <a:r>
              <a:rPr lang="es-419" sz="2400" dirty="0"/>
              <a:t>Detección de fisuras.</a:t>
            </a:r>
          </a:p>
          <a:p>
            <a:pPr marL="285750" indent="-285750">
              <a:buFont typeface="Arial" panose="020B0604020202020204" pitchFamily="34" charset="0"/>
              <a:buChar char="•"/>
            </a:pPr>
            <a:r>
              <a:rPr lang="es-419" sz="2400" dirty="0"/>
              <a:t>Detección de fugas.</a:t>
            </a:r>
          </a:p>
          <a:p>
            <a:pPr marL="285750" indent="-285750">
              <a:buFont typeface="Arial" panose="020B0604020202020204" pitchFamily="34" charset="0"/>
              <a:buChar char="•"/>
            </a:pPr>
            <a:r>
              <a:rPr lang="es-419" sz="2400" dirty="0"/>
              <a:t>Control de corrosión.</a:t>
            </a:r>
          </a:p>
        </p:txBody>
      </p:sp>
      <p:pic>
        <p:nvPicPr>
          <p:cNvPr id="4" name="Imagen 3"/>
          <p:cNvPicPr>
            <a:picLocks noChangeAspect="1"/>
          </p:cNvPicPr>
          <p:nvPr/>
        </p:nvPicPr>
        <p:blipFill>
          <a:blip r:embed="rId2"/>
          <a:stretch>
            <a:fillRect/>
          </a:stretch>
        </p:blipFill>
        <p:spPr>
          <a:xfrm>
            <a:off x="7896756" y="4753584"/>
            <a:ext cx="1733992" cy="1625600"/>
          </a:xfrm>
          <a:prstGeom prst="rect">
            <a:avLst/>
          </a:prstGeom>
        </p:spPr>
      </p:pic>
      <p:pic>
        <p:nvPicPr>
          <p:cNvPr id="5" name="Imagen 4"/>
          <p:cNvPicPr>
            <a:picLocks noChangeAspect="1"/>
          </p:cNvPicPr>
          <p:nvPr/>
        </p:nvPicPr>
        <p:blipFill>
          <a:blip r:embed="rId3"/>
          <a:stretch>
            <a:fillRect/>
          </a:stretch>
        </p:blipFill>
        <p:spPr>
          <a:xfrm>
            <a:off x="7874000" y="2609691"/>
            <a:ext cx="1756748" cy="1756748"/>
          </a:xfrm>
          <a:prstGeom prst="rect">
            <a:avLst/>
          </a:prstGeom>
        </p:spPr>
      </p:pic>
      <p:pic>
        <p:nvPicPr>
          <p:cNvPr id="6" name="Imagen 5"/>
          <p:cNvPicPr>
            <a:picLocks noChangeAspect="1"/>
          </p:cNvPicPr>
          <p:nvPr/>
        </p:nvPicPr>
        <p:blipFill>
          <a:blip r:embed="rId4"/>
          <a:stretch>
            <a:fillRect/>
          </a:stretch>
        </p:blipFill>
        <p:spPr>
          <a:xfrm>
            <a:off x="7896755" y="253841"/>
            <a:ext cx="1717675" cy="1968705"/>
          </a:xfrm>
          <a:prstGeom prst="rect">
            <a:avLst/>
          </a:prstGeom>
        </p:spPr>
      </p:pic>
      <p:sp>
        <p:nvSpPr>
          <p:cNvPr id="7" name="Rectángulo 6"/>
          <p:cNvSpPr/>
          <p:nvPr/>
        </p:nvSpPr>
        <p:spPr>
          <a:xfrm>
            <a:off x="9637185" y="543699"/>
            <a:ext cx="2170787" cy="369332"/>
          </a:xfrm>
          <a:prstGeom prst="rect">
            <a:avLst/>
          </a:prstGeom>
        </p:spPr>
        <p:txBody>
          <a:bodyPr wrap="none">
            <a:spAutoFit/>
          </a:bodyPr>
          <a:lstStyle/>
          <a:p>
            <a:r>
              <a:rPr lang="es-419" dirty="0"/>
              <a:t>Control de corrosión </a:t>
            </a:r>
          </a:p>
        </p:txBody>
      </p:sp>
      <p:sp>
        <p:nvSpPr>
          <p:cNvPr id="8" name="Rectángulo 7"/>
          <p:cNvSpPr/>
          <p:nvPr/>
        </p:nvSpPr>
        <p:spPr>
          <a:xfrm>
            <a:off x="9704704" y="2787134"/>
            <a:ext cx="2103268" cy="369332"/>
          </a:xfrm>
          <a:prstGeom prst="rect">
            <a:avLst/>
          </a:prstGeom>
        </p:spPr>
        <p:txBody>
          <a:bodyPr wrap="none">
            <a:spAutoFit/>
          </a:bodyPr>
          <a:lstStyle/>
          <a:p>
            <a:r>
              <a:rPr lang="es-419" dirty="0"/>
              <a:t>Detección de fisuras</a:t>
            </a:r>
          </a:p>
        </p:txBody>
      </p:sp>
      <p:sp>
        <p:nvSpPr>
          <p:cNvPr id="9" name="Rectángulo 8"/>
          <p:cNvSpPr/>
          <p:nvPr/>
        </p:nvSpPr>
        <p:spPr>
          <a:xfrm>
            <a:off x="9614430" y="5030569"/>
            <a:ext cx="2002279" cy="369332"/>
          </a:xfrm>
          <a:prstGeom prst="rect">
            <a:avLst/>
          </a:prstGeom>
        </p:spPr>
        <p:txBody>
          <a:bodyPr wrap="none">
            <a:spAutoFit/>
          </a:bodyPr>
          <a:lstStyle/>
          <a:p>
            <a:r>
              <a:rPr lang="es-419" dirty="0"/>
              <a:t>Detección de fugas</a:t>
            </a:r>
          </a:p>
        </p:txBody>
      </p:sp>
    </p:spTree>
    <p:extLst>
      <p:ext uri="{BB962C8B-B14F-4D97-AF65-F5344CB8AC3E}">
        <p14:creationId xmlns:p14="http://schemas.microsoft.com/office/powerpoint/2010/main" val="289794480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emplate>TM03457496[[fn=Parallax]]</Template>
  <TotalTime>982</TotalTime>
  <Words>1262</Words>
  <Application>Microsoft Office PowerPoint</Application>
  <PresentationFormat>Widescreen</PresentationFormat>
  <Paragraphs>132</Paragraphs>
  <Slides>21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Corbel</vt:lpstr>
      <vt:lpstr>Parallax</vt:lpstr>
      <vt:lpstr>INTRODUCCIÓN AL MANTENIMIENTO INDUSTRIAL</vt:lpstr>
      <vt:lpstr>MANTENIMIENTO</vt:lpstr>
      <vt:lpstr>PowerPoint Presentation</vt:lpstr>
      <vt:lpstr>MANTENIMIENTO CORRECTIVO</vt:lpstr>
      <vt:lpstr>MANTENIMIENTO PREVENTIVO</vt:lpstr>
      <vt:lpstr>MANTENIMIENTO PREDICTIVO </vt:lpstr>
      <vt:lpstr>MANTENIMIENTO PRODUCTIVO TOTAL</vt:lpstr>
      <vt:lpstr>MANTENIMIENTO SEGÚN CONDICIÓN  O ESTADO</vt:lpstr>
      <vt:lpstr>PowerPoint Presentation</vt:lpstr>
      <vt:lpstr>RELACIÓN-CONFLICTO DE OPERACIÓN  Y MANTENIMIENTO</vt:lpstr>
      <vt:lpstr>PowerPoint Presentation</vt:lpstr>
      <vt:lpstr>PowerPoint Presentation</vt:lpstr>
      <vt:lpstr>PowerPoint Presentation</vt:lpstr>
      <vt:lpstr>Puntos de vista</vt:lpstr>
      <vt:lpstr>PowerPoint Presentation</vt:lpstr>
      <vt:lpstr>Soluciones</vt:lpstr>
      <vt:lpstr>PowerPoint Presentation</vt:lpstr>
      <vt:lpstr>PowerPoint Presentation</vt:lpstr>
      <vt:lpstr>PowerPoint Presentation</vt:lpstr>
      <vt:lpstr>PowerPoint Presentation</vt:lpstr>
      <vt:lpstr>Bibliografía</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INTRODUCCIÓN AL MANTENIMIENTO INDUSTRIAL</dc:title>
  <dc:creator>Santiago Sandoval</dc:creator>
  <cp:lastModifiedBy>Carolina Godoy</cp:lastModifiedBy>
  <cp:revision>41</cp:revision>
  <dcterms:created xsi:type="dcterms:W3CDTF">2016-12-13T21:52:09Z</dcterms:created>
  <dcterms:modified xsi:type="dcterms:W3CDTF">2016-12-19T22:24:29Z</dcterms:modified>
</cp:coreProperties>
</file>